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449" r:id="rId2"/>
    <p:sldId id="450" r:id="rId3"/>
    <p:sldId id="451" r:id="rId4"/>
    <p:sldId id="456" r:id="rId5"/>
    <p:sldId id="457" r:id="rId6"/>
    <p:sldId id="480" r:id="rId7"/>
    <p:sldId id="473" r:id="rId8"/>
    <p:sldId id="458" r:id="rId9"/>
    <p:sldId id="459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52" r:id="rId20"/>
    <p:sldId id="470" r:id="rId21"/>
    <p:sldId id="471" r:id="rId22"/>
    <p:sldId id="453" r:id="rId23"/>
    <p:sldId id="475" r:id="rId24"/>
    <p:sldId id="474" r:id="rId25"/>
    <p:sldId id="476" r:id="rId26"/>
    <p:sldId id="482" r:id="rId27"/>
    <p:sldId id="483" r:id="rId28"/>
    <p:sldId id="472" r:id="rId29"/>
    <p:sldId id="391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488576F-7539-44DD-8216-BE8E354F61DC}">
          <p14:sldIdLst>
            <p14:sldId id="449"/>
            <p14:sldId id="450"/>
            <p14:sldId id="451"/>
            <p14:sldId id="456"/>
            <p14:sldId id="457"/>
            <p14:sldId id="480"/>
            <p14:sldId id="473"/>
            <p14:sldId id="458"/>
            <p14:sldId id="459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52"/>
            <p14:sldId id="470"/>
            <p14:sldId id="471"/>
            <p14:sldId id="453"/>
            <p14:sldId id="475"/>
            <p14:sldId id="474"/>
            <p14:sldId id="476"/>
            <p14:sldId id="482"/>
            <p14:sldId id="483"/>
            <p14:sldId id="472"/>
            <p14:sldId id="3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D20000"/>
    <a:srgbClr val="0A22D0"/>
    <a:srgbClr val="2D56A9"/>
    <a:srgbClr val="D2E1B1"/>
    <a:srgbClr val="FDECE3"/>
    <a:srgbClr val="96C77B"/>
    <a:srgbClr val="D4DFEF"/>
    <a:srgbClr val="F6716E"/>
    <a:srgbClr val="EC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87145" autoAdjust="0"/>
  </p:normalViewPr>
  <p:slideViewPr>
    <p:cSldViewPr>
      <p:cViewPr varScale="1">
        <p:scale>
          <a:sx n="102" d="100"/>
          <a:sy n="102" d="100"/>
        </p:scale>
        <p:origin x="-1884" y="-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3ADE2-0490-4312-B4BC-5F5DFD4E657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5859E6-7FC6-4494-A696-472B13E834B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Целями создания Федерального реестра являются: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4461F93-A44D-4BC8-9C75-938550C4B755}" type="parTrans" cxnId="{1C1515F6-49ED-4BDD-BA64-AE23E6302ECC}">
      <dgm:prSet/>
      <dgm:spPr/>
      <dgm:t>
        <a:bodyPr/>
        <a:lstStyle/>
        <a:p>
          <a:endParaRPr lang="ru-RU"/>
        </a:p>
      </dgm:t>
    </dgm:pt>
    <dgm:pt modelId="{50F2E9FF-67F4-45EF-A522-90DA2F63C838}" type="sibTrans" cxnId="{1C1515F6-49ED-4BDD-BA64-AE23E6302ECC}">
      <dgm:prSet/>
      <dgm:spPr/>
      <dgm:t>
        <a:bodyPr/>
        <a:lstStyle/>
        <a:p>
          <a:endParaRPr lang="ru-RU"/>
        </a:p>
      </dgm:t>
    </dgm:pt>
    <dgm:pt modelId="{3E8B4D0E-D7D8-4E6C-9A46-E95A8A608B6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ликвидация оборота поддельных документов государственного образца об образовании;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1FDCBAC-8B0C-43A8-BA9D-0AE9AE14A3BE}" type="parTrans" cxnId="{11CC1C1C-9559-48C8-BA58-A497A6FD8721}">
      <dgm:prSet/>
      <dgm:spPr/>
      <dgm:t>
        <a:bodyPr/>
        <a:lstStyle/>
        <a:p>
          <a:endParaRPr lang="ru-RU"/>
        </a:p>
      </dgm:t>
    </dgm:pt>
    <dgm:pt modelId="{9DD938FC-AF64-4261-8720-21209218C1E6}" type="sibTrans" cxnId="{11CC1C1C-9559-48C8-BA58-A497A6FD8721}">
      <dgm:prSet/>
      <dgm:spPr/>
      <dgm:t>
        <a:bodyPr/>
        <a:lstStyle/>
        <a:p>
          <a:endParaRPr lang="ru-RU"/>
        </a:p>
      </dgm:t>
    </dgm:pt>
    <dgm:pt modelId="{239EF1A0-AD2C-40F1-8AA1-E16DFF37622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 ФИС ФРДО могут подключаться: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F89826-0239-4A70-8DD2-9D554EEE763E}" type="parTrans" cxnId="{94DE517E-D82A-4066-97D3-C45DD423C1E7}">
      <dgm:prSet/>
      <dgm:spPr/>
      <dgm:t>
        <a:bodyPr/>
        <a:lstStyle/>
        <a:p>
          <a:endParaRPr lang="ru-RU"/>
        </a:p>
      </dgm:t>
    </dgm:pt>
    <dgm:pt modelId="{78FA6C44-5A1C-48AC-A217-F84FB0CB85A2}" type="sibTrans" cxnId="{94DE517E-D82A-4066-97D3-C45DD423C1E7}">
      <dgm:prSet/>
      <dgm:spPr/>
      <dgm:t>
        <a:bodyPr/>
        <a:lstStyle/>
        <a:p>
          <a:endParaRPr lang="ru-RU"/>
        </a:p>
      </dgm:t>
    </dgm:pt>
    <dgm:pt modelId="{98D58B31-C389-436A-87D7-864D6862E99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федеральные государственные органы и органы исполнительной власти субъектов Российской Федерации, осуществляющие государственное управление в сфере образования;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ABEBE7-7875-4B4C-832B-B35981628597}" type="parTrans" cxnId="{601C0479-E0EB-44AE-8106-3A69AD0DF762}">
      <dgm:prSet/>
      <dgm:spPr/>
      <dgm:t>
        <a:bodyPr/>
        <a:lstStyle/>
        <a:p>
          <a:endParaRPr lang="ru-RU"/>
        </a:p>
      </dgm:t>
    </dgm:pt>
    <dgm:pt modelId="{E4704D82-966F-419B-88C5-10D935E89F5C}" type="sibTrans" cxnId="{601C0479-E0EB-44AE-8106-3A69AD0DF762}">
      <dgm:prSet/>
      <dgm:spPr/>
      <dgm:t>
        <a:bodyPr/>
        <a:lstStyle/>
        <a:p>
          <a:endParaRPr lang="ru-RU"/>
        </a:p>
      </dgm:t>
    </dgm:pt>
    <dgm:pt modelId="{D1955DDE-572D-4B95-9A75-AD6E7A9CD5D0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ведомств и работодателей достоверной информацией о квалификации претендентов на трудоустройство;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A13F6E9-7A1A-4EA7-8F3C-5456FE8064B7}" type="parTrans" cxnId="{CF74BE3B-E174-415C-9A6D-6416DE188F15}">
      <dgm:prSet/>
      <dgm:spPr/>
      <dgm:t>
        <a:bodyPr/>
        <a:lstStyle/>
        <a:p>
          <a:endParaRPr lang="ru-RU"/>
        </a:p>
      </dgm:t>
    </dgm:pt>
    <dgm:pt modelId="{86A0C19B-E5A4-4656-922D-CF075DD99785}" type="sibTrans" cxnId="{CF74BE3B-E174-415C-9A6D-6416DE188F15}">
      <dgm:prSet/>
      <dgm:spPr/>
      <dgm:t>
        <a:bodyPr/>
        <a:lstStyle/>
        <a:p>
          <a:endParaRPr lang="ru-RU"/>
        </a:p>
      </dgm:t>
    </dgm:pt>
    <dgm:pt modelId="{EF506CC8-E904-47B5-88F9-BF1A22D30CCC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сокращение числа нарушений и коррупции в образовательных учреждениях;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8391699-C5F2-4A19-93F0-905C6BF93955}" type="parTrans" cxnId="{38DAD9DD-3030-477D-BD15-968FE9B9484E}">
      <dgm:prSet/>
      <dgm:spPr/>
      <dgm:t>
        <a:bodyPr/>
        <a:lstStyle/>
        <a:p>
          <a:endParaRPr lang="ru-RU"/>
        </a:p>
      </dgm:t>
    </dgm:pt>
    <dgm:pt modelId="{65006195-7697-4B57-BCE8-B734A7F74741}" type="sibTrans" cxnId="{38DAD9DD-3030-477D-BD15-968FE9B9484E}">
      <dgm:prSet/>
      <dgm:spPr/>
      <dgm:t>
        <a:bodyPr/>
        <a:lstStyle/>
        <a:p>
          <a:endParaRPr lang="ru-RU"/>
        </a:p>
      </dgm:t>
    </dgm:pt>
    <dgm:pt modelId="{CBF4EBDE-AD86-48D6-9672-0B5A3093CAF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повышение качества образования за счет обеспечения общественности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377F1B-E586-47D6-B29C-B73A735EF92F}" type="parTrans" cxnId="{745E6F03-34BC-41E5-B723-9D644E939644}">
      <dgm:prSet/>
      <dgm:spPr/>
      <dgm:t>
        <a:bodyPr/>
        <a:lstStyle/>
        <a:p>
          <a:endParaRPr lang="ru-RU"/>
        </a:p>
      </dgm:t>
    </dgm:pt>
    <dgm:pt modelId="{7FB11EA9-9BE3-4C5E-9512-5694E46CFFC7}" type="sibTrans" cxnId="{745E6F03-34BC-41E5-B723-9D644E939644}">
      <dgm:prSet/>
      <dgm:spPr/>
      <dgm:t>
        <a:bodyPr/>
        <a:lstStyle/>
        <a:p>
          <a:endParaRPr lang="ru-RU"/>
        </a:p>
      </dgm:t>
    </dgm:pt>
    <dgm:pt modelId="{5AC55673-FF78-4E47-ABFB-3721A1C4A59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органы местного самоуправления, осуществляющие управление в сфере образования; 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27ED45-881F-472C-9A87-6E0B6A68F3C1}" type="parTrans" cxnId="{213CED4D-83F3-4C34-9325-E21DB73669F7}">
      <dgm:prSet/>
      <dgm:spPr/>
      <dgm:t>
        <a:bodyPr/>
        <a:lstStyle/>
        <a:p>
          <a:endParaRPr lang="ru-RU"/>
        </a:p>
      </dgm:t>
    </dgm:pt>
    <dgm:pt modelId="{7623F769-5D86-47D0-9AA3-FD7820765FCF}" type="sibTrans" cxnId="{213CED4D-83F3-4C34-9325-E21DB73669F7}">
      <dgm:prSet/>
      <dgm:spPr/>
      <dgm:t>
        <a:bodyPr/>
        <a:lstStyle/>
        <a:p>
          <a:endParaRPr lang="ru-RU"/>
        </a:p>
      </dgm:t>
    </dgm:pt>
    <dgm:pt modelId="{6251351F-771C-4092-B264-D08D9D186368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организации, осуществляющие образовательную деятельность;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58B51D1-8763-4A37-9DB6-57272FA2323B}" type="parTrans" cxnId="{3E3707AC-0E20-42BB-B053-F6FB2178740E}">
      <dgm:prSet/>
      <dgm:spPr/>
      <dgm:t>
        <a:bodyPr/>
        <a:lstStyle/>
        <a:p>
          <a:endParaRPr lang="ru-RU"/>
        </a:p>
      </dgm:t>
    </dgm:pt>
    <dgm:pt modelId="{612EF96D-967D-4CDC-B78C-74EDD018F5B5}" type="sibTrans" cxnId="{3E3707AC-0E20-42BB-B053-F6FB2178740E}">
      <dgm:prSet/>
      <dgm:spPr/>
      <dgm:t>
        <a:bodyPr/>
        <a:lstStyle/>
        <a:p>
          <a:endParaRPr lang="ru-RU"/>
        </a:p>
      </dgm:t>
    </dgm:pt>
    <dgm:pt modelId="{081FB645-EBA4-496D-8AB5-E96761ED70D7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органы и организации, в ведение которых переданы архивы организаций, выдающих документы об образовании.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762A96B-E7AF-44CE-87A3-DF6A3D7A5CF5}" type="parTrans" cxnId="{AE34F5C8-1489-4DD1-B98E-F8D5670083A4}">
      <dgm:prSet/>
      <dgm:spPr/>
      <dgm:t>
        <a:bodyPr/>
        <a:lstStyle/>
        <a:p>
          <a:endParaRPr lang="ru-RU"/>
        </a:p>
      </dgm:t>
    </dgm:pt>
    <dgm:pt modelId="{C3170085-A285-4DD9-B726-73B81728D886}" type="sibTrans" cxnId="{AE34F5C8-1489-4DD1-B98E-F8D5670083A4}">
      <dgm:prSet/>
      <dgm:spPr/>
      <dgm:t>
        <a:bodyPr/>
        <a:lstStyle/>
        <a:p>
          <a:endParaRPr lang="ru-RU"/>
        </a:p>
      </dgm:t>
    </dgm:pt>
    <dgm:pt modelId="{2A8E4B64-E546-4221-B35B-8BDFA97D6E0B}">
      <dgm:prSet custT="1"/>
      <dgm:spPr/>
      <dgm:t>
        <a:bodyPr/>
        <a:lstStyle/>
        <a:p>
          <a:endParaRPr lang="ru-RU" sz="1600" dirty="0"/>
        </a:p>
      </dgm:t>
    </dgm:pt>
    <dgm:pt modelId="{FE062AE3-17A6-4F00-92A2-46B4E4468708}" type="parTrans" cxnId="{B807B65E-AA6D-403B-84BE-8942036F061C}">
      <dgm:prSet/>
      <dgm:spPr/>
      <dgm:t>
        <a:bodyPr/>
        <a:lstStyle/>
        <a:p>
          <a:endParaRPr lang="ru-RU"/>
        </a:p>
      </dgm:t>
    </dgm:pt>
    <dgm:pt modelId="{AD52AD31-E724-49FE-987C-A0458BD1342C}" type="sibTrans" cxnId="{B807B65E-AA6D-403B-84BE-8942036F061C}">
      <dgm:prSet/>
      <dgm:spPr/>
      <dgm:t>
        <a:bodyPr/>
        <a:lstStyle/>
        <a:p>
          <a:endParaRPr lang="ru-RU"/>
        </a:p>
      </dgm:t>
    </dgm:pt>
    <dgm:pt modelId="{40B26D8A-44CC-4BFA-A686-9316FCA11425}" type="pres">
      <dgm:prSet presAssocID="{57B3ADE2-0490-4312-B4BC-5F5DFD4E65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8F366-2576-4E02-A40A-366025CC5138}" type="pres">
      <dgm:prSet presAssocID="{9A5859E6-7FC6-4494-A696-472B13E834B5}" presName="parentLin" presStyleCnt="0"/>
      <dgm:spPr/>
      <dgm:t>
        <a:bodyPr/>
        <a:lstStyle/>
        <a:p>
          <a:endParaRPr lang="ru-RU"/>
        </a:p>
      </dgm:t>
    </dgm:pt>
    <dgm:pt modelId="{97A2898D-F62F-41A1-A2E2-2C4F77EB3455}" type="pres">
      <dgm:prSet presAssocID="{9A5859E6-7FC6-4494-A696-472B13E834B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8302036-620D-4D63-A063-592F73710E2E}" type="pres">
      <dgm:prSet presAssocID="{9A5859E6-7FC6-4494-A696-472B13E834B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CFEA7-558D-4576-83FF-F78D6E6E8384}" type="pres">
      <dgm:prSet presAssocID="{9A5859E6-7FC6-4494-A696-472B13E834B5}" presName="negativeSpace" presStyleCnt="0"/>
      <dgm:spPr/>
      <dgm:t>
        <a:bodyPr/>
        <a:lstStyle/>
        <a:p>
          <a:endParaRPr lang="ru-RU"/>
        </a:p>
      </dgm:t>
    </dgm:pt>
    <dgm:pt modelId="{07F85391-B35D-4F6E-A409-92284DA7DA1C}" type="pres">
      <dgm:prSet presAssocID="{9A5859E6-7FC6-4494-A696-472B13E834B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D529F-D859-4099-A510-B16FBF163592}" type="pres">
      <dgm:prSet presAssocID="{50F2E9FF-67F4-45EF-A522-90DA2F63C838}" presName="spaceBetweenRectangles" presStyleCnt="0"/>
      <dgm:spPr/>
      <dgm:t>
        <a:bodyPr/>
        <a:lstStyle/>
        <a:p>
          <a:endParaRPr lang="ru-RU"/>
        </a:p>
      </dgm:t>
    </dgm:pt>
    <dgm:pt modelId="{522EB83B-6F8A-4AD7-BB9E-CFA2BC2B8C84}" type="pres">
      <dgm:prSet presAssocID="{239EF1A0-AD2C-40F1-8AA1-E16DFF376229}" presName="parentLin" presStyleCnt="0"/>
      <dgm:spPr/>
      <dgm:t>
        <a:bodyPr/>
        <a:lstStyle/>
        <a:p>
          <a:endParaRPr lang="ru-RU"/>
        </a:p>
      </dgm:t>
    </dgm:pt>
    <dgm:pt modelId="{8A244680-9178-4E2E-ADBC-C5B03AC9EBDB}" type="pres">
      <dgm:prSet presAssocID="{239EF1A0-AD2C-40F1-8AA1-E16DFF37622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1CA274-81F6-462C-B0A0-4FD38DE113B5}" type="pres">
      <dgm:prSet presAssocID="{239EF1A0-AD2C-40F1-8AA1-E16DFF376229}" presName="parentText" presStyleLbl="node1" presStyleIdx="1" presStyleCnt="2" custLinFactNeighborX="840" custLinFactNeighborY="-1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E8C11-9B1C-479F-B86B-13F5D11A8208}" type="pres">
      <dgm:prSet presAssocID="{239EF1A0-AD2C-40F1-8AA1-E16DFF376229}" presName="negativeSpace" presStyleCnt="0"/>
      <dgm:spPr/>
      <dgm:t>
        <a:bodyPr/>
        <a:lstStyle/>
        <a:p>
          <a:endParaRPr lang="ru-RU"/>
        </a:p>
      </dgm:t>
    </dgm:pt>
    <dgm:pt modelId="{BB3E2AB9-5AC2-44A0-ADB0-75790124DADD}" type="pres">
      <dgm:prSet presAssocID="{239EF1A0-AD2C-40F1-8AA1-E16DFF37622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16DA5-7C8F-4DB3-A59E-51893CA69531}" type="presOf" srcId="{6251351F-771C-4092-B264-D08D9D186368}" destId="{BB3E2AB9-5AC2-44A0-ADB0-75790124DADD}" srcOrd="0" destOrd="2" presId="urn:microsoft.com/office/officeart/2005/8/layout/list1"/>
    <dgm:cxn modelId="{745E6F03-34BC-41E5-B723-9D644E939644}" srcId="{9A5859E6-7FC6-4494-A696-472B13E834B5}" destId="{CBF4EBDE-AD86-48D6-9672-0B5A3093CAF4}" srcOrd="3" destOrd="0" parTransId="{04377F1B-E586-47D6-B29C-B73A735EF92F}" sibTransId="{7FB11EA9-9BE3-4C5E-9512-5694E46CFFC7}"/>
    <dgm:cxn modelId="{3BEBCDCC-C0F4-4CF4-8B45-0BD603442C9E}" type="presOf" srcId="{D1955DDE-572D-4B95-9A75-AD6E7A9CD5D0}" destId="{07F85391-B35D-4F6E-A409-92284DA7DA1C}" srcOrd="0" destOrd="1" presId="urn:microsoft.com/office/officeart/2005/8/layout/list1"/>
    <dgm:cxn modelId="{CF5F1EDF-5A6E-4553-B342-E84316E895C1}" type="presOf" srcId="{239EF1A0-AD2C-40F1-8AA1-E16DFF376229}" destId="{8A244680-9178-4E2E-ADBC-C5B03AC9EBDB}" srcOrd="0" destOrd="0" presId="urn:microsoft.com/office/officeart/2005/8/layout/list1"/>
    <dgm:cxn modelId="{81DF26DD-E1DC-4407-B1BA-D29AAF7B34DA}" type="presOf" srcId="{9A5859E6-7FC6-4494-A696-472B13E834B5}" destId="{97A2898D-F62F-41A1-A2E2-2C4F77EB3455}" srcOrd="0" destOrd="0" presId="urn:microsoft.com/office/officeart/2005/8/layout/list1"/>
    <dgm:cxn modelId="{0F0E5F2D-1E01-4FBA-9DE6-E67219C75BBA}" type="presOf" srcId="{9A5859E6-7FC6-4494-A696-472B13E834B5}" destId="{D8302036-620D-4D63-A063-592F73710E2E}" srcOrd="1" destOrd="0" presId="urn:microsoft.com/office/officeart/2005/8/layout/list1"/>
    <dgm:cxn modelId="{B807B65E-AA6D-403B-84BE-8942036F061C}" srcId="{239EF1A0-AD2C-40F1-8AA1-E16DFF376229}" destId="{2A8E4B64-E546-4221-B35B-8BDFA97D6E0B}" srcOrd="4" destOrd="0" parTransId="{FE062AE3-17A6-4F00-92A2-46B4E4468708}" sibTransId="{AD52AD31-E724-49FE-987C-A0458BD1342C}"/>
    <dgm:cxn modelId="{AE4FA983-C253-466A-ACED-8DE73C8F18B5}" type="presOf" srcId="{5AC55673-FF78-4E47-ABFB-3721A1C4A595}" destId="{BB3E2AB9-5AC2-44A0-ADB0-75790124DADD}" srcOrd="0" destOrd="1" presId="urn:microsoft.com/office/officeart/2005/8/layout/list1"/>
    <dgm:cxn modelId="{11CC1C1C-9559-48C8-BA58-A497A6FD8721}" srcId="{9A5859E6-7FC6-4494-A696-472B13E834B5}" destId="{3E8B4D0E-D7D8-4E6C-9A46-E95A8A608B63}" srcOrd="0" destOrd="0" parTransId="{F1FDCBAC-8B0C-43A8-BA9D-0AE9AE14A3BE}" sibTransId="{9DD938FC-AF64-4261-8720-21209218C1E6}"/>
    <dgm:cxn modelId="{213CED4D-83F3-4C34-9325-E21DB73669F7}" srcId="{239EF1A0-AD2C-40F1-8AA1-E16DFF376229}" destId="{5AC55673-FF78-4E47-ABFB-3721A1C4A595}" srcOrd="1" destOrd="0" parTransId="{5A27ED45-881F-472C-9A87-6E0B6A68F3C1}" sibTransId="{7623F769-5D86-47D0-9AA3-FD7820765FCF}"/>
    <dgm:cxn modelId="{21E5A97E-5D43-487E-8A22-F096BF2DAACB}" type="presOf" srcId="{3E8B4D0E-D7D8-4E6C-9A46-E95A8A608B63}" destId="{07F85391-B35D-4F6E-A409-92284DA7DA1C}" srcOrd="0" destOrd="0" presId="urn:microsoft.com/office/officeart/2005/8/layout/list1"/>
    <dgm:cxn modelId="{3E3707AC-0E20-42BB-B053-F6FB2178740E}" srcId="{239EF1A0-AD2C-40F1-8AA1-E16DFF376229}" destId="{6251351F-771C-4092-B264-D08D9D186368}" srcOrd="2" destOrd="0" parTransId="{A58B51D1-8763-4A37-9DB6-57272FA2323B}" sibTransId="{612EF96D-967D-4CDC-B78C-74EDD018F5B5}"/>
    <dgm:cxn modelId="{94DE517E-D82A-4066-97D3-C45DD423C1E7}" srcId="{57B3ADE2-0490-4312-B4BC-5F5DFD4E6573}" destId="{239EF1A0-AD2C-40F1-8AA1-E16DFF376229}" srcOrd="1" destOrd="0" parTransId="{3FF89826-0239-4A70-8DD2-9D554EEE763E}" sibTransId="{78FA6C44-5A1C-48AC-A217-F84FB0CB85A2}"/>
    <dgm:cxn modelId="{601C0479-E0EB-44AE-8106-3A69AD0DF762}" srcId="{239EF1A0-AD2C-40F1-8AA1-E16DFF376229}" destId="{98D58B31-C389-436A-87D7-864D6862E992}" srcOrd="0" destOrd="0" parTransId="{A0ABEBE7-7875-4B4C-832B-B35981628597}" sibTransId="{E4704D82-966F-419B-88C5-10D935E89F5C}"/>
    <dgm:cxn modelId="{9C83423A-DE98-4BEC-AC10-BF513BB5B025}" type="presOf" srcId="{57B3ADE2-0490-4312-B4BC-5F5DFD4E6573}" destId="{40B26D8A-44CC-4BFA-A686-9316FCA11425}" srcOrd="0" destOrd="0" presId="urn:microsoft.com/office/officeart/2005/8/layout/list1"/>
    <dgm:cxn modelId="{1C1515F6-49ED-4BDD-BA64-AE23E6302ECC}" srcId="{57B3ADE2-0490-4312-B4BC-5F5DFD4E6573}" destId="{9A5859E6-7FC6-4494-A696-472B13E834B5}" srcOrd="0" destOrd="0" parTransId="{A4461F93-A44D-4BC8-9C75-938550C4B755}" sibTransId="{50F2E9FF-67F4-45EF-A522-90DA2F63C838}"/>
    <dgm:cxn modelId="{720928F7-3A26-4509-A25F-50BE46EBD1B9}" type="presOf" srcId="{2A8E4B64-E546-4221-B35B-8BDFA97D6E0B}" destId="{BB3E2AB9-5AC2-44A0-ADB0-75790124DADD}" srcOrd="0" destOrd="4" presId="urn:microsoft.com/office/officeart/2005/8/layout/list1"/>
    <dgm:cxn modelId="{C76DBFE8-865D-4542-9911-73BECF1847DE}" type="presOf" srcId="{EF506CC8-E904-47B5-88F9-BF1A22D30CCC}" destId="{07F85391-B35D-4F6E-A409-92284DA7DA1C}" srcOrd="0" destOrd="2" presId="urn:microsoft.com/office/officeart/2005/8/layout/list1"/>
    <dgm:cxn modelId="{B410BF16-5DBF-4726-A7E5-C1B214337AB1}" type="presOf" srcId="{98D58B31-C389-436A-87D7-864D6862E992}" destId="{BB3E2AB9-5AC2-44A0-ADB0-75790124DADD}" srcOrd="0" destOrd="0" presId="urn:microsoft.com/office/officeart/2005/8/layout/list1"/>
    <dgm:cxn modelId="{A05D3184-51C8-49A1-8D50-150A98673A85}" type="presOf" srcId="{081FB645-EBA4-496D-8AB5-E96761ED70D7}" destId="{BB3E2AB9-5AC2-44A0-ADB0-75790124DADD}" srcOrd="0" destOrd="3" presId="urn:microsoft.com/office/officeart/2005/8/layout/list1"/>
    <dgm:cxn modelId="{AE34F5C8-1489-4DD1-B98E-F8D5670083A4}" srcId="{239EF1A0-AD2C-40F1-8AA1-E16DFF376229}" destId="{081FB645-EBA4-496D-8AB5-E96761ED70D7}" srcOrd="3" destOrd="0" parTransId="{D762A96B-E7AF-44CE-87A3-DF6A3D7A5CF5}" sibTransId="{C3170085-A285-4DD9-B726-73B81728D886}"/>
    <dgm:cxn modelId="{52909D27-C6EF-420E-B08C-52B466FF48A0}" type="presOf" srcId="{239EF1A0-AD2C-40F1-8AA1-E16DFF376229}" destId="{AE1CA274-81F6-462C-B0A0-4FD38DE113B5}" srcOrd="1" destOrd="0" presId="urn:microsoft.com/office/officeart/2005/8/layout/list1"/>
    <dgm:cxn modelId="{2D8E7AC6-1B03-4C50-BB69-21DC0C64A314}" type="presOf" srcId="{CBF4EBDE-AD86-48D6-9672-0B5A3093CAF4}" destId="{07F85391-B35D-4F6E-A409-92284DA7DA1C}" srcOrd="0" destOrd="3" presId="urn:microsoft.com/office/officeart/2005/8/layout/list1"/>
    <dgm:cxn modelId="{CF74BE3B-E174-415C-9A6D-6416DE188F15}" srcId="{9A5859E6-7FC6-4494-A696-472B13E834B5}" destId="{D1955DDE-572D-4B95-9A75-AD6E7A9CD5D0}" srcOrd="1" destOrd="0" parTransId="{6A13F6E9-7A1A-4EA7-8F3C-5456FE8064B7}" sibTransId="{86A0C19B-E5A4-4656-922D-CF075DD99785}"/>
    <dgm:cxn modelId="{38DAD9DD-3030-477D-BD15-968FE9B9484E}" srcId="{9A5859E6-7FC6-4494-A696-472B13E834B5}" destId="{EF506CC8-E904-47B5-88F9-BF1A22D30CCC}" srcOrd="2" destOrd="0" parTransId="{98391699-C5F2-4A19-93F0-905C6BF93955}" sibTransId="{65006195-7697-4B57-BCE8-B734A7F74741}"/>
    <dgm:cxn modelId="{E87A1C2D-5789-457B-B34B-95423FC231F1}" type="presParOf" srcId="{40B26D8A-44CC-4BFA-A686-9316FCA11425}" destId="{B518F366-2576-4E02-A40A-366025CC5138}" srcOrd="0" destOrd="0" presId="urn:microsoft.com/office/officeart/2005/8/layout/list1"/>
    <dgm:cxn modelId="{E9C4D856-C52D-4A7A-AA2E-EF783804FF69}" type="presParOf" srcId="{B518F366-2576-4E02-A40A-366025CC5138}" destId="{97A2898D-F62F-41A1-A2E2-2C4F77EB3455}" srcOrd="0" destOrd="0" presId="urn:microsoft.com/office/officeart/2005/8/layout/list1"/>
    <dgm:cxn modelId="{2BA411EC-11FF-4FAD-873B-7DCB6EF9A0C8}" type="presParOf" srcId="{B518F366-2576-4E02-A40A-366025CC5138}" destId="{D8302036-620D-4D63-A063-592F73710E2E}" srcOrd="1" destOrd="0" presId="urn:microsoft.com/office/officeart/2005/8/layout/list1"/>
    <dgm:cxn modelId="{484C9878-251E-465C-8F9C-CAED787FB7D0}" type="presParOf" srcId="{40B26D8A-44CC-4BFA-A686-9316FCA11425}" destId="{524CFEA7-558D-4576-83FF-F78D6E6E8384}" srcOrd="1" destOrd="0" presId="urn:microsoft.com/office/officeart/2005/8/layout/list1"/>
    <dgm:cxn modelId="{A4799ED6-4C96-4923-ABDE-1E38E8BF2B7E}" type="presParOf" srcId="{40B26D8A-44CC-4BFA-A686-9316FCA11425}" destId="{07F85391-B35D-4F6E-A409-92284DA7DA1C}" srcOrd="2" destOrd="0" presId="urn:microsoft.com/office/officeart/2005/8/layout/list1"/>
    <dgm:cxn modelId="{9B22D6A2-D4AA-42EE-9E33-F0A9D4E7D2F6}" type="presParOf" srcId="{40B26D8A-44CC-4BFA-A686-9316FCA11425}" destId="{D06D529F-D859-4099-A510-B16FBF163592}" srcOrd="3" destOrd="0" presId="urn:microsoft.com/office/officeart/2005/8/layout/list1"/>
    <dgm:cxn modelId="{5D4EF4A4-897D-4619-B9AB-0BD1C7374F47}" type="presParOf" srcId="{40B26D8A-44CC-4BFA-A686-9316FCA11425}" destId="{522EB83B-6F8A-4AD7-BB9E-CFA2BC2B8C84}" srcOrd="4" destOrd="0" presId="urn:microsoft.com/office/officeart/2005/8/layout/list1"/>
    <dgm:cxn modelId="{FF6AE116-BB65-4EFA-8CD2-AD1F96C5EF9D}" type="presParOf" srcId="{522EB83B-6F8A-4AD7-BB9E-CFA2BC2B8C84}" destId="{8A244680-9178-4E2E-ADBC-C5B03AC9EBDB}" srcOrd="0" destOrd="0" presId="urn:microsoft.com/office/officeart/2005/8/layout/list1"/>
    <dgm:cxn modelId="{FFC3EBE9-8E51-4A48-8B48-33986C24FE34}" type="presParOf" srcId="{522EB83B-6F8A-4AD7-BB9E-CFA2BC2B8C84}" destId="{AE1CA274-81F6-462C-B0A0-4FD38DE113B5}" srcOrd="1" destOrd="0" presId="urn:microsoft.com/office/officeart/2005/8/layout/list1"/>
    <dgm:cxn modelId="{74874FFD-51C0-4664-BCBE-E7CB0E798E0D}" type="presParOf" srcId="{40B26D8A-44CC-4BFA-A686-9316FCA11425}" destId="{073E8C11-9B1C-479F-B86B-13F5D11A8208}" srcOrd="5" destOrd="0" presId="urn:microsoft.com/office/officeart/2005/8/layout/list1"/>
    <dgm:cxn modelId="{F5E98C42-30C4-40C2-9105-3B3174A11404}" type="presParOf" srcId="{40B26D8A-44CC-4BFA-A686-9316FCA11425}" destId="{BB3E2AB9-5AC2-44A0-ADB0-75790124DAD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8B1D9-5BAC-4E1B-9531-D733EFF5ED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1C31D-C74D-4B2C-B0C6-939222B9CB5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Указанные документы заверяем, сканируем и отправляем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ФГБУ «ФИОКО»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43B874-A182-43BB-B2FF-FD49A73313EC}" type="parTrans" cxnId="{6928F3FC-6F37-4156-9C08-DEE1FD5E78D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C0348FC-1CD2-4BE7-B0E8-8F090B2B845E}" type="sibTrans" cxnId="{6928F3FC-6F37-4156-9C08-DEE1FD5E78D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849EF6-3AC3-497F-979C-033F419F40F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vipnet@fioco.ru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485D330-B746-4D3F-B185-24728F8FCCC2}" type="parTrans" cxnId="{B860B414-B5A0-4769-B114-9DE0744274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B9F99C1-7BBD-4A77-9B48-97B458A2436E}" type="sibTrans" cxnId="{B860B414-B5A0-4769-B114-9DE07442743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1F7F33B-1929-42F2-B937-83A36E71829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Рассмотрения документов (5 рабочих дней).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FE8647C-255B-4A1C-95CB-D71DA8BAAF25}" type="parTrans" cxnId="{F077FB25-398C-4C4A-864A-BB91008047E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C4F4C0B-41C2-4516-B289-3A4E1AFAE16F}" type="sibTrans" cxnId="{F077FB25-398C-4C4A-864A-BB91008047E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EC8852F-EA06-48D3-AF35-322F8950CBB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придет электронное письмо о предварительном согласовании схемы подключения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360E14F-F4DC-4AEA-9614-605F3BBF04EC}" type="parTrans" cxnId="{D43E1821-5F00-485A-BE84-C749C91E96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2C73F49-49B6-439B-987E-DCBE67D4E1F8}" type="sibTrans" cxnId="{D43E1821-5F00-485A-BE84-C749C91E96D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5384F75-5D79-4AB8-A978-4E160343F2A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127994, г. Москва, ул. Садовая-Сухаревская, д.16 с пометкой  «для подключения к ViPNet-сети»  оригиналы документов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DE55A0B-9DF0-4F0B-A5E6-CCBA19001B31}" type="parTrans" cxnId="{91C0244F-2A0B-4F7C-A58B-3D335C7D96F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D89FD71-7EDE-47C6-B70E-ED0F35D6571C}" type="sibTrans" cxnId="{91C0244F-2A0B-4F7C-A58B-3D335C7D96F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B401BD5-AC55-4360-8B56-C4960C621D2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Высылаем оригиналы документов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235E8CE-73CD-42F9-B10E-ECD483A0228B}" type="parTrans" cxnId="{58FC679C-C24E-4394-BB83-88152BF5FD3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F9FD71E-D7E4-4597-B1A9-B778F2AA8317}" type="sibTrans" cxnId="{58FC679C-C24E-4394-BB83-88152BF5FD3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68B342B-79EC-4D17-83F1-ED4156859908}" type="pres">
      <dgm:prSet presAssocID="{9198B1D9-5BAC-4E1B-9531-D733EFF5ED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704EA-2D91-4E74-8616-574C0C30674C}" type="pres">
      <dgm:prSet presAssocID="{84A1C31D-C74D-4B2C-B0C6-939222B9CB5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E0B08-7A56-466E-B64D-E3B22DBC6E96}" type="pres">
      <dgm:prSet presAssocID="{84A1C31D-C74D-4B2C-B0C6-939222B9CB5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26F83-4894-4585-BF3A-D2414EB0CE7A}" type="pres">
      <dgm:prSet presAssocID="{21F7F33B-1929-42F2-B937-83A36E7182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40B6E-AD51-418C-81CB-86201B01156A}" type="pres">
      <dgm:prSet presAssocID="{21F7F33B-1929-42F2-B937-83A36E71829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0FA29-F8EE-444C-BC1A-9BFE4261B9AB}" type="pres">
      <dgm:prSet presAssocID="{3B401BD5-AC55-4360-8B56-C4960C621D21}" presName="parentText" presStyleLbl="node1" presStyleIdx="2" presStyleCnt="3" custLinFactNeighborX="-650" custLinFactNeighborY="-1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8C59-EC12-4C61-8799-F935F4E7770A}" type="pres">
      <dgm:prSet presAssocID="{3B401BD5-AC55-4360-8B56-C4960C621D2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0244F-2A0B-4F7C-A58B-3D335C7D96F8}" srcId="{3B401BD5-AC55-4360-8B56-C4960C621D21}" destId="{B5384F75-5D79-4AB8-A978-4E160343F2A0}" srcOrd="0" destOrd="0" parTransId="{8DE55A0B-9DF0-4F0B-A5E6-CCBA19001B31}" sibTransId="{DD89FD71-7EDE-47C6-B70E-ED0F35D6571C}"/>
    <dgm:cxn modelId="{AEF7C34D-6FA8-45DF-9363-1B09AFB94FB5}" type="presOf" srcId="{8EC8852F-EA06-48D3-AF35-322F8950CBB6}" destId="{9C140B6E-AD51-418C-81CB-86201B01156A}" srcOrd="0" destOrd="0" presId="urn:microsoft.com/office/officeart/2005/8/layout/vList2"/>
    <dgm:cxn modelId="{98CB3D6F-4848-4728-804A-397B2E054E3C}" type="presOf" srcId="{84A1C31D-C74D-4B2C-B0C6-939222B9CB5B}" destId="{93F704EA-2D91-4E74-8616-574C0C30674C}" srcOrd="0" destOrd="0" presId="urn:microsoft.com/office/officeart/2005/8/layout/vList2"/>
    <dgm:cxn modelId="{C010FF16-E2F6-4617-B127-7BDED3ED81C2}" type="presOf" srcId="{3B401BD5-AC55-4360-8B56-C4960C621D21}" destId="{8A70FA29-F8EE-444C-BC1A-9BFE4261B9AB}" srcOrd="0" destOrd="0" presId="urn:microsoft.com/office/officeart/2005/8/layout/vList2"/>
    <dgm:cxn modelId="{CAD12309-24CC-44B6-863B-0C8FE1C792E9}" type="presOf" srcId="{B5384F75-5D79-4AB8-A978-4E160343F2A0}" destId="{18CA8C59-EC12-4C61-8799-F935F4E7770A}" srcOrd="0" destOrd="0" presId="urn:microsoft.com/office/officeart/2005/8/layout/vList2"/>
    <dgm:cxn modelId="{F5549F46-2492-43DC-9077-7E54A66CFFCF}" type="presOf" srcId="{21F7F33B-1929-42F2-B937-83A36E718290}" destId="{D3226F83-4894-4585-BF3A-D2414EB0CE7A}" srcOrd="0" destOrd="0" presId="urn:microsoft.com/office/officeart/2005/8/layout/vList2"/>
    <dgm:cxn modelId="{AE607B1B-DB3D-4C11-AFF3-A1A7B726F561}" type="presOf" srcId="{9198B1D9-5BAC-4E1B-9531-D733EFF5ED36}" destId="{D68B342B-79EC-4D17-83F1-ED4156859908}" srcOrd="0" destOrd="0" presId="urn:microsoft.com/office/officeart/2005/8/layout/vList2"/>
    <dgm:cxn modelId="{F077FB25-398C-4C4A-864A-BB91008047EC}" srcId="{9198B1D9-5BAC-4E1B-9531-D733EFF5ED36}" destId="{21F7F33B-1929-42F2-B937-83A36E718290}" srcOrd="1" destOrd="0" parTransId="{2FE8647C-255B-4A1C-95CB-D71DA8BAAF25}" sibTransId="{DC4F4C0B-41C2-4516-B289-3A4E1AFAE16F}"/>
    <dgm:cxn modelId="{27E95282-2C9D-4B26-BD50-AD66A1CDD3DD}" type="presOf" srcId="{42849EF6-3AC3-497F-979C-033F419F40FF}" destId="{60DE0B08-7A56-466E-B64D-E3B22DBC6E96}" srcOrd="0" destOrd="0" presId="urn:microsoft.com/office/officeart/2005/8/layout/vList2"/>
    <dgm:cxn modelId="{6928F3FC-6F37-4156-9C08-DEE1FD5E78DA}" srcId="{9198B1D9-5BAC-4E1B-9531-D733EFF5ED36}" destId="{84A1C31D-C74D-4B2C-B0C6-939222B9CB5B}" srcOrd="0" destOrd="0" parTransId="{9643B874-A182-43BB-B2FF-FD49A73313EC}" sibTransId="{AC0348FC-1CD2-4BE7-B0E8-8F090B2B845E}"/>
    <dgm:cxn modelId="{B860B414-B5A0-4769-B114-9DE074427432}" srcId="{84A1C31D-C74D-4B2C-B0C6-939222B9CB5B}" destId="{42849EF6-3AC3-497F-979C-033F419F40FF}" srcOrd="0" destOrd="0" parTransId="{7485D330-B746-4D3F-B185-24728F8FCCC2}" sibTransId="{8B9F99C1-7BBD-4A77-9B48-97B458A2436E}"/>
    <dgm:cxn modelId="{58FC679C-C24E-4394-BB83-88152BF5FD3C}" srcId="{9198B1D9-5BAC-4E1B-9531-D733EFF5ED36}" destId="{3B401BD5-AC55-4360-8B56-C4960C621D21}" srcOrd="2" destOrd="0" parTransId="{C235E8CE-73CD-42F9-B10E-ECD483A0228B}" sibTransId="{CF9FD71E-D7E4-4597-B1A9-B778F2AA8317}"/>
    <dgm:cxn modelId="{D43E1821-5F00-485A-BE84-C749C91E96DB}" srcId="{21F7F33B-1929-42F2-B937-83A36E718290}" destId="{8EC8852F-EA06-48D3-AF35-322F8950CBB6}" srcOrd="0" destOrd="0" parTransId="{C360E14F-F4DC-4AEA-9614-605F3BBF04EC}" sibTransId="{22C73F49-49B6-439B-987E-DCBE67D4E1F8}"/>
    <dgm:cxn modelId="{1BAA49BC-9D94-45C1-B166-657D39460751}" type="presParOf" srcId="{D68B342B-79EC-4D17-83F1-ED4156859908}" destId="{93F704EA-2D91-4E74-8616-574C0C30674C}" srcOrd="0" destOrd="0" presId="urn:microsoft.com/office/officeart/2005/8/layout/vList2"/>
    <dgm:cxn modelId="{11DB2E0D-AE84-4139-B559-6C07BD7AFA14}" type="presParOf" srcId="{D68B342B-79EC-4D17-83F1-ED4156859908}" destId="{60DE0B08-7A56-466E-B64D-E3B22DBC6E96}" srcOrd="1" destOrd="0" presId="urn:microsoft.com/office/officeart/2005/8/layout/vList2"/>
    <dgm:cxn modelId="{82E54E11-39F7-480E-A581-CC0131FA0504}" type="presParOf" srcId="{D68B342B-79EC-4D17-83F1-ED4156859908}" destId="{D3226F83-4894-4585-BF3A-D2414EB0CE7A}" srcOrd="2" destOrd="0" presId="urn:microsoft.com/office/officeart/2005/8/layout/vList2"/>
    <dgm:cxn modelId="{2254043E-64E8-4A82-8564-46C306773303}" type="presParOf" srcId="{D68B342B-79EC-4D17-83F1-ED4156859908}" destId="{9C140B6E-AD51-418C-81CB-86201B01156A}" srcOrd="3" destOrd="0" presId="urn:microsoft.com/office/officeart/2005/8/layout/vList2"/>
    <dgm:cxn modelId="{BFA76593-3B2F-4DB9-BAAA-60AC165D26BF}" type="presParOf" srcId="{D68B342B-79EC-4D17-83F1-ED4156859908}" destId="{8A70FA29-F8EE-444C-BC1A-9BFE4261B9AB}" srcOrd="4" destOrd="0" presId="urn:microsoft.com/office/officeart/2005/8/layout/vList2"/>
    <dgm:cxn modelId="{4A930F8E-D8E2-42EB-9BA4-77B0E5458712}" type="presParOf" srcId="{D68B342B-79EC-4D17-83F1-ED4156859908}" destId="{18CA8C59-EC12-4C61-8799-F935F4E7770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5391-B35D-4F6E-A409-92284DA7DA1C}">
      <dsp:nvSpPr>
        <dsp:cNvPr id="0" name=""/>
        <dsp:cNvSpPr/>
      </dsp:nvSpPr>
      <dsp:spPr>
        <a:xfrm>
          <a:off x="0" y="319803"/>
          <a:ext cx="7848872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416560" rIns="6091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ликвидация оборота поддельных документов государственного образца об образовании;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ведомств и работодателей достоверной информацией о квалификации претендентов на трудоустройство;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сокращение числа нарушений и коррупции в образовательных учреждениях;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повышение качества образования за счет обеспечения общественности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9803"/>
        <a:ext cx="7848872" cy="2142000"/>
      </dsp:txXfrm>
    </dsp:sp>
    <dsp:sp modelId="{D8302036-620D-4D63-A063-592F73710E2E}">
      <dsp:nvSpPr>
        <dsp:cNvPr id="0" name=""/>
        <dsp:cNvSpPr/>
      </dsp:nvSpPr>
      <dsp:spPr>
        <a:xfrm>
          <a:off x="392443" y="24603"/>
          <a:ext cx="549421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Целями создания Федерального реестра являются: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264" y="53424"/>
        <a:ext cx="5436568" cy="532758"/>
      </dsp:txXfrm>
    </dsp:sp>
    <dsp:sp modelId="{BB3E2AB9-5AC2-44A0-ADB0-75790124DADD}">
      <dsp:nvSpPr>
        <dsp:cNvPr id="0" name=""/>
        <dsp:cNvSpPr/>
      </dsp:nvSpPr>
      <dsp:spPr>
        <a:xfrm>
          <a:off x="0" y="2865004"/>
          <a:ext cx="7848872" cy="258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160" tIns="416560" rIns="60916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федеральные государственные органы и органы исполнительной власти субъектов Российской Федерации, осуществляющие государственное управление в сфере образования;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органы местного самоуправления, осуществляющие управление в сфере образования; 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организации, осуществляющие образовательную деятельность;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органы и организации, в ведение которых переданы архивы организаций, выдающих документы об образовании.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0" y="2865004"/>
        <a:ext cx="7848872" cy="2583000"/>
      </dsp:txXfrm>
    </dsp:sp>
    <dsp:sp modelId="{AE1CA274-81F6-462C-B0A0-4FD38DE113B5}">
      <dsp:nvSpPr>
        <dsp:cNvPr id="0" name=""/>
        <dsp:cNvSpPr/>
      </dsp:nvSpPr>
      <dsp:spPr>
        <a:xfrm>
          <a:off x="395740" y="2559111"/>
          <a:ext cx="549421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 ФИС ФРДО могут подключаться: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561" y="2587932"/>
        <a:ext cx="543656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FBEC-E75B-494F-8244-4883355FBABB}" type="datetimeFigureOut">
              <a:rPr lang="ru-RU" smtClean="0"/>
              <a:pPr/>
              <a:t>14.02.2018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B442-2786-4E58-B3E6-6FA1A4320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07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84" indent="-2843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514" indent="-2275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519" indent="-2275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524" indent="-2275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CAB84B2-4FDD-45F3-9BD9-CBDEF2E60DDC}" type="slidenum">
              <a:rPr lang="ru-RU" altLang="ru-RU" smtClean="0"/>
              <a:pPr eaLnBrk="1" hangingPunct="1">
                <a:defRPr/>
              </a:pPr>
              <a:t>1</a:t>
            </a:fld>
            <a:endParaRPr lang="ru-RU" altLang="ru-RU" dirty="0" smtClean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50443" y="9430705"/>
            <a:ext cx="2945659" cy="4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01" tIns="45501" rIns="91001" bIns="45501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7C6D466-CEDF-4016-87B7-4C043C6AE042}" type="slidenum">
              <a:rPr lang="ru-RU" altLang="ru-RU"/>
              <a:pPr algn="r"/>
              <a:t>1</a:t>
            </a:fld>
            <a:endParaRPr lang="ru-RU" altLang="ru-RU" dirty="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1363"/>
            <a:ext cx="4973638" cy="3730625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0106"/>
            <a:ext cx="5438140" cy="4466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B442-2786-4E58-B3E6-6FA1A4320AE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76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xfrm>
            <a:off x="92839" y="4715352"/>
            <a:ext cx="6611998" cy="446817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50443" y="9430705"/>
            <a:ext cx="2945659" cy="4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8" tIns="45854" rIns="91708" bIns="45854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4D75A90-06AD-4D22-AEED-2BC6D4605BEA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B442-2786-4E58-B3E6-6FA1A4320AE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5A77-7B53-48FE-90DC-486BE4C49E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90B1-CD5B-4928-95E2-12A558DB96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5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2475-266A-4F53-B646-5B023C68A0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1ECD-59B4-4FFB-A209-EDEA534584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2059-23C1-4DCA-B134-E49076813C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7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F042-D47A-4AAD-9A9E-7F7752DC64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34BC-7DCB-4AED-81D9-73E059225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0C04-999B-459D-A39F-9D69A2E8C7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5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FFF-18A3-4F53-9A6F-2B295D293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1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3D41-F801-436D-8766-75962ABDE7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7FE5-3FBC-4059-8098-BD00F988C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5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AD2F-C7F6-4382-B0B3-7F93ED0376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oco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ipnet@fioco.r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.doc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2.doc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rdo@obrnadzor.gov.ru" TargetMode="External"/><Relationship Id="rId2" Type="http://schemas.openxmlformats.org/officeDocument/2006/relationships/hyperlink" Target="mailto:vipnet@fioc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tel:+7%20(495)%20530-10-12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ictures\kartakk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586"/>
            <a:ext cx="4024153" cy="340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  <a:sp3d z="127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388" y="3425825"/>
            <a:ext cx="87852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>
            <a:spAutoFit/>
          </a:bodyPr>
          <a:lstStyle/>
          <a:p>
            <a:pPr algn="ctr"/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Федеральная информационная система </a:t>
            </a:r>
          </a:p>
          <a:p>
            <a:pPr algn="ctr"/>
            <a:r>
              <a:rPr lang="ru-RU" altLang="ru-RU" sz="3800" b="1" dirty="0">
                <a:latin typeface="Times New Roman" pitchFamily="18" charset="0"/>
                <a:cs typeface="Times New Roman" pitchFamily="18" charset="0"/>
              </a:rPr>
              <a:t>«Федеральный реестр сведений о документах об образовании и (или) о квалификации, документах </a:t>
            </a:r>
          </a:p>
          <a:p>
            <a:pPr algn="ctr"/>
            <a:r>
              <a:rPr lang="ru-RU" altLang="ru-RU" sz="3800" b="1" dirty="0">
                <a:latin typeface="Times New Roman" pitchFamily="18" charset="0"/>
                <a:cs typeface="Times New Roman" pitchFamily="18" charset="0"/>
              </a:rPr>
              <a:t>об обучении»</a:t>
            </a:r>
          </a:p>
        </p:txBody>
      </p:sp>
    </p:spTree>
    <p:extLst>
      <p:ext uri="{BB962C8B-B14F-4D97-AF65-F5344CB8AC3E}">
        <p14:creationId xmlns:p14="http://schemas.microsoft.com/office/powerpoint/2010/main" val="4072826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chemeClr val="accent2"/>
                </a:solidFill>
              </a:rPr>
              <a:t>   </a:t>
            </a:r>
            <a:endParaRPr lang="ru-RU" altLang="ru-RU" sz="2800" dirty="0" smtClean="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15900" y="1340768"/>
            <a:ext cx="87485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от 26 августа 2013 года № 729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«О федеральной информационной системе «Федеральный реестр сведений о документах об образовании и (или) о квалификации, документах об обучении»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140796"/>
              </p:ext>
            </p:extLst>
          </p:nvPr>
        </p:nvGraphicFramePr>
        <p:xfrm>
          <a:off x="413481" y="3501008"/>
          <a:ext cx="8353425" cy="302325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140568"/>
                <a:gridCol w="3212857"/>
              </a:tblGrid>
              <a:tr h="862059">
                <a:tc gridSpan="2">
                  <a:txBody>
                    <a:bodyPr/>
                    <a:lstStyle/>
                    <a:p>
                      <a:pPr marL="0" marR="0" indent="0" algn="ctr" defTabSz="91433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Сведения о документах об образовании подлежащих внесению в информационную систему: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99" marR="3199" marT="3199" marB="0" anchor="ctr"/>
                </a:tc>
              </a:tr>
              <a:tr h="7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выданных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 2000 г. по 31 декабря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срок по 31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/>
                </a:tc>
              </a:tr>
              <a:tr h="7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выданных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 1996 г. по 31 декабря 1999 г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срок по 31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/>
                </a:tc>
              </a:tr>
              <a:tr h="7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выданных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10 июля 1992 г. по 31 декабря 1995 г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срок по 31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августа 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0" marR="3200" marT="32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1" name="Picture 1" descr="C:\Users\voitenko\Downloads\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081" r="8785" b="31904"/>
          <a:stretch/>
        </p:blipFill>
        <p:spPr bwMode="auto">
          <a:xfrm>
            <a:off x="-1" y="0"/>
            <a:ext cx="9144001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http://www.fioco.ru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вопросам подключения к защищенной сети передачи данных №3608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+7 (495)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608-85-89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4"/>
              </a:rPr>
              <a:t>vipnet@fioco.ru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920" y="8022"/>
            <a:ext cx="7500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ПОДКЛЮЧЕНИЯ К СЕТИ РОСОБРНАДЗОРА 3608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ПО СХЕМЕ 1 ВАРИАНТ 2 НЕОБХОДИМО ПРЕДОСТАВИТЬ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СЛЕДУЮЩИЕ ДОКУМЕНТЫ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-5934079" y="248023"/>
            <a:ext cx="7368325" cy="736832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35545" y="1443874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Заверенная организацией копия Устава/ Положения</a:t>
            </a:r>
            <a:endParaRPr lang="ru-RU" sz="1400" kern="1200" dirty="0"/>
          </a:p>
        </p:txBody>
      </p:sp>
      <p:sp>
        <p:nvSpPr>
          <p:cNvPr id="12" name="Овал 11"/>
          <p:cNvSpPr/>
          <p:nvPr/>
        </p:nvSpPr>
        <p:spPr>
          <a:xfrm>
            <a:off x="324602" y="1381686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3" name="Полилиния 12"/>
          <p:cNvSpPr/>
          <p:nvPr/>
        </p:nvSpPr>
        <p:spPr>
          <a:xfrm>
            <a:off x="1086084" y="2190576"/>
            <a:ext cx="7805320" cy="497508"/>
          </a:xfrm>
          <a:custGeom>
            <a:avLst/>
            <a:gdLst>
              <a:gd name="connsiteX0" fmla="*/ 0 w 7805320"/>
              <a:gd name="connsiteY0" fmla="*/ 0 h 497508"/>
              <a:gd name="connsiteX1" fmla="*/ 7805320 w 7805320"/>
              <a:gd name="connsiteY1" fmla="*/ 0 h 497508"/>
              <a:gd name="connsiteX2" fmla="*/ 7805320 w 7805320"/>
              <a:gd name="connsiteY2" fmla="*/ 497508 h 497508"/>
              <a:gd name="connsiteX3" fmla="*/ 0 w 7805320"/>
              <a:gd name="connsiteY3" fmla="*/ 497508 h 497508"/>
              <a:gd name="connsiteX4" fmla="*/ 0 w 7805320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497508">
                <a:moveTo>
                  <a:pt x="0" y="0"/>
                </a:moveTo>
                <a:lnTo>
                  <a:pt x="7805320" y="0"/>
                </a:lnTo>
                <a:lnTo>
                  <a:pt x="7805320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Заверенная организацией копия Приказа о назначении руководителя</a:t>
            </a:r>
          </a:p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4" name="Овал 13"/>
          <p:cNvSpPr/>
          <p:nvPr/>
        </p:nvSpPr>
        <p:spPr>
          <a:xfrm>
            <a:off x="775141" y="2128387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Полилиния 14"/>
          <p:cNvSpPr/>
          <p:nvPr/>
        </p:nvSpPr>
        <p:spPr>
          <a:xfrm>
            <a:off x="1332977" y="2936729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/>
              <a:t>Заверенная организацией копия Приказа о назначении ответственного лица (шаблон во вложении)</a:t>
            </a:r>
            <a:endParaRPr lang="ru-RU" sz="1400" kern="1200" dirty="0"/>
          </a:p>
        </p:txBody>
      </p:sp>
      <p:sp>
        <p:nvSpPr>
          <p:cNvPr id="16" name="Овал 15"/>
          <p:cNvSpPr/>
          <p:nvPr/>
        </p:nvSpPr>
        <p:spPr>
          <a:xfrm>
            <a:off x="1022034" y="2874541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Полилиния 16"/>
          <p:cNvSpPr/>
          <p:nvPr/>
        </p:nvSpPr>
        <p:spPr>
          <a:xfrm>
            <a:off x="1411808" y="3573016"/>
            <a:ext cx="7479597" cy="718338"/>
          </a:xfrm>
          <a:custGeom>
            <a:avLst/>
            <a:gdLst>
              <a:gd name="connsiteX0" fmla="*/ 0 w 7479597"/>
              <a:gd name="connsiteY0" fmla="*/ 0 h 718338"/>
              <a:gd name="connsiteX1" fmla="*/ 7479597 w 7479597"/>
              <a:gd name="connsiteY1" fmla="*/ 0 h 718338"/>
              <a:gd name="connsiteX2" fmla="*/ 7479597 w 7479597"/>
              <a:gd name="connsiteY2" fmla="*/ 718338 h 718338"/>
              <a:gd name="connsiteX3" fmla="*/ 0 w 7479597"/>
              <a:gd name="connsiteY3" fmla="*/ 718338 h 718338"/>
              <a:gd name="connsiteX4" fmla="*/ 0 w 7479597"/>
              <a:gd name="connsiteY4" fmla="*/ 0 h 7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9597" h="718338">
                <a:moveTo>
                  <a:pt x="0" y="0"/>
                </a:moveTo>
                <a:lnTo>
                  <a:pt x="7479597" y="0"/>
                </a:lnTo>
                <a:lnTo>
                  <a:pt x="7479597" y="718338"/>
                </a:lnTo>
                <a:lnTo>
                  <a:pt x="0" y="718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Форма (в PDF и в Word) согласования схемы подключения к сети Рособрнадзора (шаблон во вложении)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8" name="Умножение 17"/>
          <p:cNvSpPr/>
          <p:nvPr/>
        </p:nvSpPr>
        <p:spPr>
          <a:xfrm>
            <a:off x="1100865" y="3621242"/>
            <a:ext cx="621886" cy="6218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1332977" y="4430132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Письмо на имя директора ФГБУ «ФИОКО» (шаблон во вложении)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0" name="Умножение 19"/>
          <p:cNvSpPr/>
          <p:nvPr/>
        </p:nvSpPr>
        <p:spPr>
          <a:xfrm>
            <a:off x="1022034" y="4367943"/>
            <a:ext cx="621886" cy="6218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1086084" y="5085184"/>
            <a:ext cx="7805320" cy="679711"/>
          </a:xfrm>
          <a:custGeom>
            <a:avLst/>
            <a:gdLst>
              <a:gd name="connsiteX0" fmla="*/ 0 w 7805320"/>
              <a:gd name="connsiteY0" fmla="*/ 0 h 679711"/>
              <a:gd name="connsiteX1" fmla="*/ 7805320 w 7805320"/>
              <a:gd name="connsiteY1" fmla="*/ 0 h 679711"/>
              <a:gd name="connsiteX2" fmla="*/ 7805320 w 7805320"/>
              <a:gd name="connsiteY2" fmla="*/ 679711 h 679711"/>
              <a:gd name="connsiteX3" fmla="*/ 0 w 7805320"/>
              <a:gd name="connsiteY3" fmla="*/ 679711 h 679711"/>
              <a:gd name="connsiteX4" fmla="*/ 0 w 7805320"/>
              <a:gd name="connsiteY4" fmla="*/ 0 h 6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679711">
                <a:moveTo>
                  <a:pt x="0" y="0"/>
                </a:moveTo>
                <a:lnTo>
                  <a:pt x="7805320" y="0"/>
                </a:lnTo>
                <a:lnTo>
                  <a:pt x="7805320" y="679711"/>
                </a:lnTo>
                <a:lnTo>
                  <a:pt x="0" y="6797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Копия аттестата соответствия (в соответствии с Положением по аттестации объектов информатизации по требованиям безопасности информации, утвержденным Гостехкомиссией РФ 25.11.1994 (во вложении))</a:t>
            </a:r>
            <a:endParaRPr lang="ru-RU" sz="1400" kern="1200" dirty="0"/>
          </a:p>
        </p:txBody>
      </p:sp>
      <p:sp>
        <p:nvSpPr>
          <p:cNvPr id="22" name="Умножение 21"/>
          <p:cNvSpPr/>
          <p:nvPr/>
        </p:nvSpPr>
        <p:spPr>
          <a:xfrm>
            <a:off x="775141" y="5114097"/>
            <a:ext cx="621886" cy="6218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23" name="Полилиния 22"/>
          <p:cNvSpPr/>
          <p:nvPr/>
        </p:nvSpPr>
        <p:spPr>
          <a:xfrm>
            <a:off x="635545" y="5922987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/>
          </a:p>
          <a:p>
            <a:pPr marL="0" marR="0" lvl="0" indent="0" algn="l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/>
              <a:t>Копия лицензии на право пользования ViPNet client для сети 3608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24" name="Умножение 23"/>
          <p:cNvSpPr/>
          <p:nvPr/>
        </p:nvSpPr>
        <p:spPr>
          <a:xfrm>
            <a:off x="324602" y="5860798"/>
            <a:ext cx="621886" cy="6218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85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19108"/>
              </p:ext>
            </p:extLst>
          </p:nvPr>
        </p:nvGraphicFramePr>
        <p:xfrm>
          <a:off x="2128838" y="192089"/>
          <a:ext cx="4531394" cy="649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4" imgW="5925852" imgH="8505428" progId="Word.Document.8">
                  <p:embed/>
                </p:oleObj>
              </mc:Choice>
              <mc:Fallback>
                <p:oleObj name="Document" r:id="rId4" imgW="5925852" imgH="850542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92089"/>
                        <a:ext cx="4531394" cy="6496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9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:\Users\voitenko\Downloads\1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8965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619672" y="4869160"/>
            <a:ext cx="6048672" cy="1988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8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voitenko\Downloads\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5112568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907704" y="3212976"/>
            <a:ext cx="612068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9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75454"/>
              </p:ext>
            </p:extLst>
          </p:nvPr>
        </p:nvGraphicFramePr>
        <p:xfrm>
          <a:off x="2549525" y="193675"/>
          <a:ext cx="4264025" cy="642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Document" r:id="rId4" imgW="6059445" imgH="9144405" progId="Word.Document.8">
                  <p:embed/>
                </p:oleObj>
              </mc:Choice>
              <mc:Fallback>
                <p:oleObj name="Document" r:id="rId4" imgW="6059445" imgH="914440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9525" y="193675"/>
                        <a:ext cx="4264025" cy="6426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вал 4"/>
          <p:cNvSpPr/>
          <p:nvPr/>
        </p:nvSpPr>
        <p:spPr>
          <a:xfrm>
            <a:off x="1331640" y="2636912"/>
            <a:ext cx="604867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3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99059" y="38572"/>
            <a:ext cx="7500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ПОДКЛЮЧЕНИЯ К СЕТИ РОСОБРНАДЗОРА 3608 ПО СХЕМЕ 1 ВАРИАНТ 2 НЕОБХОДИМО ПРЕДОСТАВИТЬ СЛЕДУЮЩИЕ ДОКУМЕНТЫ: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-5934079" y="248023"/>
            <a:ext cx="7368325" cy="736832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35545" y="1443874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Заверенная организацией копия Устава/ Положения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4602" y="1381686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3" name="Полилиния 12"/>
          <p:cNvSpPr/>
          <p:nvPr/>
        </p:nvSpPr>
        <p:spPr>
          <a:xfrm>
            <a:off x="1086084" y="2190576"/>
            <a:ext cx="7805320" cy="497508"/>
          </a:xfrm>
          <a:custGeom>
            <a:avLst/>
            <a:gdLst>
              <a:gd name="connsiteX0" fmla="*/ 0 w 7805320"/>
              <a:gd name="connsiteY0" fmla="*/ 0 h 497508"/>
              <a:gd name="connsiteX1" fmla="*/ 7805320 w 7805320"/>
              <a:gd name="connsiteY1" fmla="*/ 0 h 497508"/>
              <a:gd name="connsiteX2" fmla="*/ 7805320 w 7805320"/>
              <a:gd name="connsiteY2" fmla="*/ 497508 h 497508"/>
              <a:gd name="connsiteX3" fmla="*/ 0 w 7805320"/>
              <a:gd name="connsiteY3" fmla="*/ 497508 h 497508"/>
              <a:gd name="connsiteX4" fmla="*/ 0 w 7805320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497508">
                <a:moveTo>
                  <a:pt x="0" y="0"/>
                </a:moveTo>
                <a:lnTo>
                  <a:pt x="7805320" y="0"/>
                </a:lnTo>
                <a:lnTo>
                  <a:pt x="7805320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Заверенная организацией копия Приказа о назначении руководителя</a:t>
            </a:r>
          </a:p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5141" y="2128387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Полилиния 14"/>
          <p:cNvSpPr/>
          <p:nvPr/>
        </p:nvSpPr>
        <p:spPr>
          <a:xfrm>
            <a:off x="1332977" y="2936729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Заверенная организацией копия Приказа о назначении ответственного лица (шаблон во вложении)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22034" y="2874541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Полилиния 16"/>
          <p:cNvSpPr/>
          <p:nvPr/>
        </p:nvSpPr>
        <p:spPr>
          <a:xfrm>
            <a:off x="1411808" y="3573016"/>
            <a:ext cx="7479597" cy="718338"/>
          </a:xfrm>
          <a:custGeom>
            <a:avLst/>
            <a:gdLst>
              <a:gd name="connsiteX0" fmla="*/ 0 w 7479597"/>
              <a:gd name="connsiteY0" fmla="*/ 0 h 718338"/>
              <a:gd name="connsiteX1" fmla="*/ 7479597 w 7479597"/>
              <a:gd name="connsiteY1" fmla="*/ 0 h 718338"/>
              <a:gd name="connsiteX2" fmla="*/ 7479597 w 7479597"/>
              <a:gd name="connsiteY2" fmla="*/ 718338 h 718338"/>
              <a:gd name="connsiteX3" fmla="*/ 0 w 7479597"/>
              <a:gd name="connsiteY3" fmla="*/ 718338 h 718338"/>
              <a:gd name="connsiteX4" fmla="*/ 0 w 7479597"/>
              <a:gd name="connsiteY4" fmla="*/ 0 h 7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9597" h="718338">
                <a:moveTo>
                  <a:pt x="0" y="0"/>
                </a:moveTo>
                <a:lnTo>
                  <a:pt x="7479597" y="0"/>
                </a:lnTo>
                <a:lnTo>
                  <a:pt x="7479597" y="718338"/>
                </a:lnTo>
                <a:lnTo>
                  <a:pt x="0" y="718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Форма (в PDF и в Word) согласования схемы подключения к сети Рособрнадзора (шаблон во вложении)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00865" y="3621242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9" name="Полилиния 18"/>
          <p:cNvSpPr/>
          <p:nvPr/>
        </p:nvSpPr>
        <p:spPr>
          <a:xfrm>
            <a:off x="1332977" y="4430132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Письмо на имя директора ФГБУ «ФИОКО» (шаблон во вложении)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22034" y="4367943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1" name="Полилиния 20"/>
          <p:cNvSpPr/>
          <p:nvPr/>
        </p:nvSpPr>
        <p:spPr>
          <a:xfrm>
            <a:off x="1086084" y="5085184"/>
            <a:ext cx="7805320" cy="679711"/>
          </a:xfrm>
          <a:custGeom>
            <a:avLst/>
            <a:gdLst>
              <a:gd name="connsiteX0" fmla="*/ 0 w 7805320"/>
              <a:gd name="connsiteY0" fmla="*/ 0 h 679711"/>
              <a:gd name="connsiteX1" fmla="*/ 7805320 w 7805320"/>
              <a:gd name="connsiteY1" fmla="*/ 0 h 679711"/>
              <a:gd name="connsiteX2" fmla="*/ 7805320 w 7805320"/>
              <a:gd name="connsiteY2" fmla="*/ 679711 h 679711"/>
              <a:gd name="connsiteX3" fmla="*/ 0 w 7805320"/>
              <a:gd name="connsiteY3" fmla="*/ 679711 h 679711"/>
              <a:gd name="connsiteX4" fmla="*/ 0 w 7805320"/>
              <a:gd name="connsiteY4" fmla="*/ 0 h 6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679711">
                <a:moveTo>
                  <a:pt x="0" y="0"/>
                </a:moveTo>
                <a:lnTo>
                  <a:pt x="7805320" y="0"/>
                </a:lnTo>
                <a:lnTo>
                  <a:pt x="7805320" y="679711"/>
                </a:lnTo>
                <a:lnTo>
                  <a:pt x="0" y="6797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Копия аттестата соответствия (в соответствии с Положением по аттестации объектов информатизации по требованиям безопасности информации, утвержденным Гостехкомиссией РФ 25.11.1994 (во вложении))</a:t>
            </a: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141" y="5114097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3" name="Полилиния 22"/>
          <p:cNvSpPr/>
          <p:nvPr/>
        </p:nvSpPr>
        <p:spPr>
          <a:xfrm>
            <a:off x="635545" y="5922987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Копия лицензии на право пользования ViPNet client для сети 3608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4602" y="5860798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</p:spTree>
    <p:extLst>
      <p:ext uri="{BB962C8B-B14F-4D97-AF65-F5344CB8AC3E}">
        <p14:creationId xmlns:p14="http://schemas.microsoft.com/office/powerpoint/2010/main" val="20856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98409675"/>
              </p:ext>
            </p:extLst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268413"/>
            <a:ext cx="8785225" cy="532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FontTx/>
              <a:buNone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В соответствии с приказом «Об организации работы по внесению сведений ОО в Федеральный реестр сведений о документах об образовании и (или) о квалификации, документах об обучении» Министерства образования, науки и молодёжной политики Краснодарского края</a:t>
            </a:r>
          </a:p>
          <a:p>
            <a:pPr marL="0" indent="0" algn="ctr" fontAlgn="t">
              <a:buFontTx/>
              <a:buNone/>
            </a:pP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от 30 января 2018 года </a:t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>№ 360 </a:t>
            </a:r>
          </a:p>
          <a:p>
            <a:pPr marL="0" indent="0" algn="ctr" fontAlgn="t">
              <a:buFontTx/>
              <a:buNone/>
            </a:pPr>
            <a:r>
              <a:rPr lang="ru-RU" alt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заполнению ФИС ФРДО начата </a:t>
            </a:r>
          </a:p>
          <a:p>
            <a:pPr marL="0" indent="0" algn="ctr" fontAlgn="t">
              <a:buFontTx/>
              <a:buNone/>
            </a:pPr>
            <a:r>
              <a:rPr lang="ru-RU" alt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10 января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2568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oco.ru/Media/Default/Pictures/%D0%A4%D0%98%D0%A1%20%D0%A4%D0%A0%D0%94%D0%9E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760"/>
            <a:ext cx="7164388" cy="53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97877"/>
            <a:ext cx="750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ВЫБРАННАЯ</a:t>
            </a:r>
            <a:r>
              <a:rPr lang="ru-RU" altLang="ru-RU" sz="1600" b="1" dirty="0" smtClean="0">
                <a:solidFill>
                  <a:srgbClr val="0033CC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СХЕМА ПОДКЛЮЧЕНИЯ К СЕТИ РОСОБРНАДЗОРА № 3608 ДЛЯ РАБОТЫ С ФИС ФРДО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5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ШАБЛОН ФИС ФРДО</a:t>
            </a:r>
            <a:endParaRPr lang="ru-RU" sz="28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9" b="19145"/>
          <a:stretch/>
        </p:blipFill>
        <p:spPr>
          <a:xfrm>
            <a:off x="205645" y="1243125"/>
            <a:ext cx="8758843" cy="3265995"/>
          </a:xfrm>
        </p:spPr>
      </p:pic>
      <p:pic>
        <p:nvPicPr>
          <p:cNvPr id="12290" name="Picture 2" descr="C:\Users\voitenko\Downloads\Шаблон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6" t="34159" r="-110" b="-357"/>
          <a:stretch/>
        </p:blipFill>
        <p:spPr bwMode="auto">
          <a:xfrm>
            <a:off x="1" y="4653136"/>
            <a:ext cx="8964488" cy="20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voitenko\Downloads\Шаблон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268760"/>
            <a:ext cx="8784977" cy="22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ШАБЛОН ФИС ФРДО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6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 descr="C:\Users\koltun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koltun\Desktop\Sc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870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815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36883"/>
              </p:ext>
            </p:extLst>
          </p:nvPr>
        </p:nvGraphicFramePr>
        <p:xfrm>
          <a:off x="323850" y="1268413"/>
          <a:ext cx="8496300" cy="532923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24075"/>
                <a:gridCol w="2124075"/>
                <a:gridCol w="2124075"/>
                <a:gridCol w="2124075"/>
              </a:tblGrid>
              <a:tr h="1216321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dirty="0" smtClean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ЦВО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kern="1200" dirty="0" smtClean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ПВО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dirty="0" smtClean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dirty="0" smtClean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389803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12.02.2018 по 30.03.2018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6908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16</a:t>
                      </a: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лицей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389803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02.04.2018 по 21.12.2018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795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389803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24.12.2018 по 28.12.2018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803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мониторинг внесения информации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34" name="Rectangle 3"/>
          <p:cNvSpPr>
            <a:spLocks noChangeArrowheads="1"/>
          </p:cNvSpPr>
          <p:nvPr/>
        </p:nvSpPr>
        <p:spPr bwMode="auto">
          <a:xfrm>
            <a:off x="1547664" y="167919"/>
            <a:ext cx="756963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ГРАФИК ВНЕСЕНИЯ ИНФОРМАЦИИ ОБРАЗОВАТЕЛЬНЫМИ ОРГАНИЗАЦИЯМИ В ФИС ФРДО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01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935562"/>
              </p:ext>
            </p:extLst>
          </p:nvPr>
        </p:nvGraphicFramePr>
        <p:xfrm>
          <a:off x="395536" y="1988841"/>
          <a:ext cx="8424936" cy="461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518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ОО, не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предоставившие информацию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СОШ № 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лицей № 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СОШ № 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1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МАОУ СОШ № 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СОШ № 80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85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89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МАОУ СОШ № 93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МАОУ лицей № 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НОШ № 94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95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МАОУ СОШ № 99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100</a:t>
                      </a:r>
                    </a:p>
                  </a:txBody>
                  <a:tcPr marL="9525" marR="9525" marT="9525" marB="0" anchor="ctr"/>
                </a:tc>
              </a:tr>
              <a:tr h="36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МБОУ СОШ №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МАОУ СОШ № 101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754" y="119675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Всего ОО – </a:t>
            </a:r>
            <a:r>
              <a:rPr lang="ru-RU" sz="2400" b="1" dirty="0" smtClean="0"/>
              <a:t>91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Не предоставили информацию – </a:t>
            </a:r>
            <a:r>
              <a:rPr lang="ru-RU" sz="2400" b="1" dirty="0" smtClean="0"/>
              <a:t>22</a:t>
            </a:r>
            <a:r>
              <a:rPr lang="ru-RU" sz="2400" dirty="0" smtClean="0"/>
              <a:t> образовательные организации</a:t>
            </a:r>
            <a:endParaRPr lang="ru-RU" sz="2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47664" y="106364"/>
            <a:ext cx="7569636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МОНИТОРИНГ ГОТОВНОСТИ К РАБОТЕ В 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ФИС ФРДО</a:t>
            </a:r>
          </a:p>
        </p:txBody>
      </p:sp>
    </p:spTree>
    <p:extLst>
      <p:ext uri="{BB962C8B-B14F-4D97-AF65-F5344CB8AC3E}">
        <p14:creationId xmlns:p14="http://schemas.microsoft.com/office/powerpoint/2010/main" val="12177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664" y="106364"/>
            <a:ext cx="7569636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МОНИТОРИНГ ГОТОВНОСТИ К РАБОТЕ В 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ФИС ФРДО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54" y="119675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Всего ОО – </a:t>
            </a:r>
            <a:r>
              <a:rPr lang="ru-RU" sz="2400" b="1" dirty="0" smtClean="0"/>
              <a:t>91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Не предоставили информацию – </a:t>
            </a:r>
            <a:r>
              <a:rPr lang="ru-RU" sz="2400" b="1" dirty="0" smtClean="0"/>
              <a:t>22</a:t>
            </a:r>
            <a:r>
              <a:rPr lang="ru-RU" sz="2400" dirty="0" smtClean="0"/>
              <a:t> образовательные организации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06442"/>
              </p:ext>
            </p:extLst>
          </p:nvPr>
        </p:nvGraphicFramePr>
        <p:xfrm>
          <a:off x="376786" y="2492896"/>
          <a:ext cx="8352928" cy="371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Ответственные</a:t>
                      </a:r>
                      <a:r>
                        <a:rPr lang="ru-RU" sz="2400" u="none" strike="noStrike" baseline="0" dirty="0" smtClean="0">
                          <a:effectLst/>
                        </a:rPr>
                        <a:t> не из числа административных работников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МБОУ СОШ № 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МБОУ СОШ № 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МАОУ СОШ № 62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МБОУ СОШ № 67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Не</a:t>
                      </a:r>
                      <a:r>
                        <a:rPr lang="ru-RU" sz="24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указаны реквизиты приказа о назначении</a:t>
                      </a:r>
                      <a:endParaRPr lang="ru-RU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 smtClean="0">
                          <a:effectLst/>
                        </a:rPr>
                        <a:t>МБОУ СОШ № 31</a:t>
                      </a:r>
                      <a:endParaRPr lang="ru-RU" sz="2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 smtClean="0">
                          <a:effectLst/>
                        </a:rPr>
                        <a:t>МАОУ СОШ № 62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>
                          <a:effectLst/>
                        </a:rPr>
                        <a:t>МБОУ гимназия № 82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kern="1200" dirty="0">
                          <a:effectLst/>
                        </a:rPr>
                        <a:t>МБОУ СОШ № 2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664" y="106364"/>
            <a:ext cx="7569636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МОНИТОРИНГ ГОТОВНОСТИ К РАБОТЕ В 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ФИС ФРДО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54" y="1196752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Всего ОО – </a:t>
            </a:r>
            <a:r>
              <a:rPr lang="ru-RU" sz="2400" b="1" dirty="0" smtClean="0"/>
              <a:t>91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Не предоставили информацию – </a:t>
            </a:r>
            <a:r>
              <a:rPr lang="ru-RU" sz="2400" b="1" dirty="0" smtClean="0"/>
              <a:t>22</a:t>
            </a:r>
            <a:r>
              <a:rPr lang="ru-RU" sz="2400" dirty="0" smtClean="0"/>
              <a:t> образовательные организации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89621"/>
              </p:ext>
            </p:extLst>
          </p:nvPr>
        </p:nvGraphicFramePr>
        <p:xfrm>
          <a:off x="467544" y="2204864"/>
          <a:ext cx="7920880" cy="408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Заключен контракт на приобретение 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VipNet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ГИМНАЗИИ №№: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82, 44, 3, 36,  40, 69, 25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ЛИЦЕИ №№: 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4, 64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ШКОЛЫ №№: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53, 60,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58, 30, 52, 37, 8, 75, 87, 16, 70, 84, 42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Заключен контракт на приобретение квалифицированного сертификата ключа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ГИМНАЗИИ №№: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82, 44, 3, 36, 69, 25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МАОУ </a:t>
                      </a: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лицей № 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  <a:endParaRPr lang="ru-RU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ШКОЛЫ №№: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53, 60,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58, 30, 52, 37, 75, 87, 16, 70, 62, 45, 57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 квалифицированный сертификата ключа</a:t>
                      </a:r>
                      <a:endParaRPr lang="ru-RU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МБОУ СОШ № 10, МБОУ гимназия № 36, МАОУ СОШ № 62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664" y="106364"/>
            <a:ext cx="7569636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МОНИТОРИНГ ГОТОВНОСТИ К РАБОТЕ В 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+mj-lt"/>
              </a:rPr>
              <a:t>ФИС ФРДО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54" y="1196752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Всего ОО – </a:t>
            </a:r>
            <a:r>
              <a:rPr lang="ru-RU" sz="2400" b="1" dirty="0" smtClean="0"/>
              <a:t>91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Не предоставили информацию – </a:t>
            </a:r>
            <a:r>
              <a:rPr lang="ru-RU" sz="2400" b="1" dirty="0" smtClean="0"/>
              <a:t>22</a:t>
            </a:r>
            <a:r>
              <a:rPr lang="ru-RU" sz="2400" dirty="0" smtClean="0"/>
              <a:t> образовательные организации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Количество внесенных документов об образовании </a:t>
            </a:r>
          </a:p>
          <a:p>
            <a:pPr algn="ctr"/>
            <a:r>
              <a:rPr lang="ru-RU" sz="2400" dirty="0"/>
              <a:t>з</a:t>
            </a:r>
            <a:r>
              <a:rPr lang="ru-RU" sz="2400" dirty="0" smtClean="0"/>
              <a:t>а 9 и 11 классы в ФИС ФРДО 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29544"/>
              </p:ext>
            </p:extLst>
          </p:nvPr>
        </p:nvGraphicFramePr>
        <p:xfrm>
          <a:off x="395536" y="3645024"/>
          <a:ext cx="842493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8722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Во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всех образовательных организациях появится после подключения к сети 3608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220" y="248005"/>
            <a:ext cx="749808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КОНТАКТНАЯ  ИНФОРМАЦИЯ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ФГБУ «ФИОКО»</a:t>
            </a:r>
          </a:p>
          <a:p>
            <a:pPr marL="82296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http://www.fioco.ru/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вопросам подключения к защищенной сети передачи данных №3608: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+7 (495) 608-85-89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e-mail: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vipnet@fioco. 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РОСОБРНАДЗОР</a:t>
            </a:r>
          </a:p>
          <a:p>
            <a:pPr marL="82296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http://obrnadzor.gov.ru/ru/activity/uc/about/index.php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вопросам функционала ФИС ФРДО: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Телефон: +7 (495) 608-85-89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e-mail: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3"/>
              </a:rPr>
              <a:t>frdo@obrnadzor.gov.ru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fontAlgn="t">
              <a:buNone/>
            </a:pPr>
            <a:endParaRPr lang="ru-RU" sz="2000" cap="all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fontAlgn="t">
              <a:buNone/>
            </a:pP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УДОСТОВЕРЯЮЩИЙ </a:t>
            </a:r>
            <a:r>
              <a:rPr lang="ru-RU" sz="2000" cap="all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</a:p>
          <a:p>
            <a:pPr marL="0" lvl="0" indent="0">
              <a:buNone/>
            </a:pPr>
            <a:r>
              <a:rPr lang="en-US" sz="2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obrnadzor.gov.ru/ru/about/information_systems/uc/about/index.php</a:t>
            </a:r>
            <a:endParaRPr lang="ru-RU" sz="2000" cap="all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вопросам технической поддержки пользователей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4"/>
              </a:rPr>
              <a:t>+7 (495)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530-10-12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4352" y="2132856"/>
            <a:ext cx="8928992" cy="23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solidFill>
                <a:prstClr val="black"/>
              </a:solidFill>
            </a:endParaRPr>
          </a:p>
          <a:p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04048" y="5229200"/>
            <a:ext cx="3816424" cy="110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28900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7281" y="6334971"/>
            <a:ext cx="184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Краснодар, 2018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900" y="260648"/>
            <a:ext cx="91440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НОРМАТИВНЫЕ ДОКУМЕНТЫ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1311872"/>
            <a:ext cx="8467065" cy="5315261"/>
            <a:chOff x="683568" y="1052736"/>
            <a:chExt cx="8136904" cy="5599479"/>
          </a:xfrm>
        </p:grpSpPr>
        <p:sp>
          <p:nvSpPr>
            <p:cNvPr id="3" name="Полилиния 2"/>
            <p:cNvSpPr/>
            <p:nvPr/>
          </p:nvSpPr>
          <p:spPr>
            <a:xfrm>
              <a:off x="683568" y="1052736"/>
              <a:ext cx="8136904" cy="1703087"/>
            </a:xfrm>
            <a:custGeom>
              <a:avLst/>
              <a:gdLst>
                <a:gd name="connsiteX0" fmla="*/ 0 w 8136904"/>
                <a:gd name="connsiteY0" fmla="*/ 170309 h 1703087"/>
                <a:gd name="connsiteX1" fmla="*/ 170309 w 8136904"/>
                <a:gd name="connsiteY1" fmla="*/ 0 h 1703087"/>
                <a:gd name="connsiteX2" fmla="*/ 7966595 w 8136904"/>
                <a:gd name="connsiteY2" fmla="*/ 0 h 1703087"/>
                <a:gd name="connsiteX3" fmla="*/ 8136904 w 8136904"/>
                <a:gd name="connsiteY3" fmla="*/ 170309 h 1703087"/>
                <a:gd name="connsiteX4" fmla="*/ 8136904 w 8136904"/>
                <a:gd name="connsiteY4" fmla="*/ 1532778 h 1703087"/>
                <a:gd name="connsiteX5" fmla="*/ 7966595 w 8136904"/>
                <a:gd name="connsiteY5" fmla="*/ 1703087 h 1703087"/>
                <a:gd name="connsiteX6" fmla="*/ 170309 w 8136904"/>
                <a:gd name="connsiteY6" fmla="*/ 1703087 h 1703087"/>
                <a:gd name="connsiteX7" fmla="*/ 0 w 8136904"/>
                <a:gd name="connsiteY7" fmla="*/ 1532778 h 1703087"/>
                <a:gd name="connsiteX8" fmla="*/ 0 w 8136904"/>
                <a:gd name="connsiteY8" fmla="*/ 170309 h 170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904" h="1703087">
                  <a:moveTo>
                    <a:pt x="0" y="170309"/>
                  </a:moveTo>
                  <a:cubicBezTo>
                    <a:pt x="0" y="76250"/>
                    <a:pt x="76250" y="0"/>
                    <a:pt x="170309" y="0"/>
                  </a:cubicBezTo>
                  <a:lnTo>
                    <a:pt x="7966595" y="0"/>
                  </a:lnTo>
                  <a:cubicBezTo>
                    <a:pt x="8060654" y="0"/>
                    <a:pt x="8136904" y="76250"/>
                    <a:pt x="8136904" y="170309"/>
                  </a:cubicBezTo>
                  <a:lnTo>
                    <a:pt x="8136904" y="1532778"/>
                  </a:lnTo>
                  <a:cubicBezTo>
                    <a:pt x="8136904" y="1626837"/>
                    <a:pt x="8060654" y="1703087"/>
                    <a:pt x="7966595" y="1703087"/>
                  </a:cubicBezTo>
                  <a:lnTo>
                    <a:pt x="170309" y="1703087"/>
                  </a:lnTo>
                  <a:cubicBezTo>
                    <a:pt x="76250" y="1703087"/>
                    <a:pt x="0" y="1626837"/>
                    <a:pt x="0" y="1532778"/>
                  </a:cubicBezTo>
                  <a:lnTo>
                    <a:pt x="0" y="17030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699" tIns="80010" rIns="80011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Федеральный закон от 29 декабря 2012 г. № 273-ФЗ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«Об образовании в Российской Федерации»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>
                  <a:latin typeface="Times New Roman" pitchFamily="18" charset="0"/>
                  <a:cs typeface="Times New Roman" pitchFamily="18" charset="0"/>
                </a:rPr>
                <a:t>части 9 и 10 статья 98, пункт 2 части 15 статьи 107</a:t>
              </a:r>
              <a:endParaRPr lang="ru-RU" sz="2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827578" y="1196755"/>
              <a:ext cx="983816" cy="1390496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683568" y="2831978"/>
              <a:ext cx="8136904" cy="1965064"/>
            </a:xfrm>
            <a:custGeom>
              <a:avLst/>
              <a:gdLst>
                <a:gd name="connsiteX0" fmla="*/ 0 w 8136904"/>
                <a:gd name="connsiteY0" fmla="*/ 186870 h 1868695"/>
                <a:gd name="connsiteX1" fmla="*/ 186870 w 8136904"/>
                <a:gd name="connsiteY1" fmla="*/ 0 h 1868695"/>
                <a:gd name="connsiteX2" fmla="*/ 7950035 w 8136904"/>
                <a:gd name="connsiteY2" fmla="*/ 0 h 1868695"/>
                <a:gd name="connsiteX3" fmla="*/ 8136905 w 8136904"/>
                <a:gd name="connsiteY3" fmla="*/ 186870 h 1868695"/>
                <a:gd name="connsiteX4" fmla="*/ 8136904 w 8136904"/>
                <a:gd name="connsiteY4" fmla="*/ 1681826 h 1868695"/>
                <a:gd name="connsiteX5" fmla="*/ 7950034 w 8136904"/>
                <a:gd name="connsiteY5" fmla="*/ 1868696 h 1868695"/>
                <a:gd name="connsiteX6" fmla="*/ 186870 w 8136904"/>
                <a:gd name="connsiteY6" fmla="*/ 1868695 h 1868695"/>
                <a:gd name="connsiteX7" fmla="*/ 0 w 8136904"/>
                <a:gd name="connsiteY7" fmla="*/ 1681825 h 1868695"/>
                <a:gd name="connsiteX8" fmla="*/ 0 w 8136904"/>
                <a:gd name="connsiteY8" fmla="*/ 186870 h 186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904" h="1868695">
                  <a:moveTo>
                    <a:pt x="0" y="186870"/>
                  </a:moveTo>
                  <a:cubicBezTo>
                    <a:pt x="0" y="83665"/>
                    <a:pt x="83665" y="0"/>
                    <a:pt x="186870" y="0"/>
                  </a:cubicBezTo>
                  <a:lnTo>
                    <a:pt x="7950035" y="0"/>
                  </a:lnTo>
                  <a:cubicBezTo>
                    <a:pt x="8053240" y="0"/>
                    <a:pt x="8136905" y="83665"/>
                    <a:pt x="8136905" y="186870"/>
                  </a:cubicBezTo>
                  <a:cubicBezTo>
                    <a:pt x="8136905" y="685189"/>
                    <a:pt x="8136904" y="1183507"/>
                    <a:pt x="8136904" y="1681826"/>
                  </a:cubicBezTo>
                  <a:cubicBezTo>
                    <a:pt x="8136904" y="1785031"/>
                    <a:pt x="8053239" y="1868696"/>
                    <a:pt x="7950034" y="1868696"/>
                  </a:cubicBezTo>
                  <a:lnTo>
                    <a:pt x="186870" y="1868695"/>
                  </a:lnTo>
                  <a:cubicBezTo>
                    <a:pt x="83665" y="1868695"/>
                    <a:pt x="0" y="1785030"/>
                    <a:pt x="0" y="1681825"/>
                  </a:cubicBezTo>
                  <a:lnTo>
                    <a:pt x="0" y="18687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7699" tIns="80010" rIns="80011" bIns="80010" numCol="1" spcCol="1270" anchor="ctr" anchorCtr="0">
              <a:noAutofit/>
            </a:bodyPr>
            <a:lstStyle/>
            <a:p>
              <a:pPr lvl="0" algn="l" defTabSz="933450">
                <a:spcBef>
                  <a:spcPct val="0"/>
                </a:spcBef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Постановление Правительства РФ </a:t>
              </a:r>
            </a:p>
            <a:p>
              <a:pPr lvl="0" algn="l" defTabSz="933450">
                <a:spcBef>
                  <a:spcPct val="0"/>
                </a:spcBef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от 26 августа 2013 г. № 729  </a:t>
              </a:r>
            </a:p>
            <a:p>
              <a:pPr lvl="0" algn="l" defTabSz="933450">
                <a:spcBef>
                  <a:spcPct val="0"/>
                </a:spcBef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«О федеральной информационной системе «Федеральный реестр сведений о документах об образовании и (или) о квалификации, документах об обучении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»»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963" y="3118152"/>
              <a:ext cx="983833" cy="1456426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683568" y="4949128"/>
              <a:ext cx="8136904" cy="1703087"/>
            </a:xfrm>
            <a:custGeom>
              <a:avLst/>
              <a:gdLst>
                <a:gd name="connsiteX0" fmla="*/ 0 w 8136904"/>
                <a:gd name="connsiteY0" fmla="*/ 170309 h 1703087"/>
                <a:gd name="connsiteX1" fmla="*/ 170309 w 8136904"/>
                <a:gd name="connsiteY1" fmla="*/ 0 h 1703087"/>
                <a:gd name="connsiteX2" fmla="*/ 7966595 w 8136904"/>
                <a:gd name="connsiteY2" fmla="*/ 0 h 1703087"/>
                <a:gd name="connsiteX3" fmla="*/ 8136904 w 8136904"/>
                <a:gd name="connsiteY3" fmla="*/ 170309 h 1703087"/>
                <a:gd name="connsiteX4" fmla="*/ 8136904 w 8136904"/>
                <a:gd name="connsiteY4" fmla="*/ 1532778 h 1703087"/>
                <a:gd name="connsiteX5" fmla="*/ 7966595 w 8136904"/>
                <a:gd name="connsiteY5" fmla="*/ 1703087 h 1703087"/>
                <a:gd name="connsiteX6" fmla="*/ 170309 w 8136904"/>
                <a:gd name="connsiteY6" fmla="*/ 1703087 h 1703087"/>
                <a:gd name="connsiteX7" fmla="*/ 0 w 8136904"/>
                <a:gd name="connsiteY7" fmla="*/ 1532778 h 1703087"/>
                <a:gd name="connsiteX8" fmla="*/ 0 w 8136904"/>
                <a:gd name="connsiteY8" fmla="*/ 170309 h 170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36904" h="1703087">
                  <a:moveTo>
                    <a:pt x="0" y="170309"/>
                  </a:moveTo>
                  <a:cubicBezTo>
                    <a:pt x="0" y="76250"/>
                    <a:pt x="76250" y="0"/>
                    <a:pt x="170309" y="0"/>
                  </a:cubicBezTo>
                  <a:lnTo>
                    <a:pt x="7966595" y="0"/>
                  </a:lnTo>
                  <a:cubicBezTo>
                    <a:pt x="8060654" y="0"/>
                    <a:pt x="8136904" y="76250"/>
                    <a:pt x="8136904" y="170309"/>
                  </a:cubicBezTo>
                  <a:lnTo>
                    <a:pt x="8136904" y="1532778"/>
                  </a:lnTo>
                  <a:cubicBezTo>
                    <a:pt x="8136904" y="1626837"/>
                    <a:pt x="8060654" y="1703087"/>
                    <a:pt x="7966595" y="1703087"/>
                  </a:cubicBezTo>
                  <a:lnTo>
                    <a:pt x="170309" y="1703087"/>
                  </a:lnTo>
                  <a:cubicBezTo>
                    <a:pt x="76250" y="1703087"/>
                    <a:pt x="0" y="1626837"/>
                    <a:pt x="0" y="1532778"/>
                  </a:cubicBezTo>
                  <a:lnTo>
                    <a:pt x="0" y="17030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9129" tIns="91440" rIns="91441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Федеральный закон 27 июля 2006 г. № 152-ФЗ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itchFamily="18" charset="0"/>
                  <a:cs typeface="Times New Roman" pitchFamily="18" charset="0"/>
                </a:rPr>
                <a:t>«О персональных данных»</a:t>
              </a: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840971" y="5105416"/>
              <a:ext cx="933140" cy="1390891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5215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0827035"/>
              </p:ext>
            </p:extLst>
          </p:nvPr>
        </p:nvGraphicFramePr>
        <p:xfrm>
          <a:off x="683568" y="1124744"/>
          <a:ext cx="78488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0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267" y="142263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установленных требований и нейтрализации актуальных угроз безопасности информации необходимо: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создание или актуализация организационно-распорядительной документации оператора, регламентирующей обработку и защиту информации в информационной системе;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моделирование угроз безопасности информации (составление «Модели угроз безопасности информации при ее обработке в информационной системе»);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разработка Технического задания на создание системы защиты информации в информационной системе;</a:t>
            </a:r>
          </a:p>
          <a:p>
            <a:pPr indent="541338"/>
            <a:r>
              <a:rPr lang="ru-RU" dirty="0">
                <a:latin typeface="Times New Roman" pitchFamily="18" charset="0"/>
                <a:cs typeface="Times New Roman" pitchFamily="18" charset="0"/>
              </a:rPr>
              <a:t>– закупка, установка и настройка средств защиты информации, прошедших процедуру оценки соответствия.</a:t>
            </a:r>
          </a:p>
          <a:p>
            <a:pPr indent="541338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5413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выполнения вышеперечисленных действий может быть выдан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«Аттестат соответствия информационной системы требованиям безопасности информации»,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необходимый для согласования схемы подключения с ФГБУ «ФИОКО».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16632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УСЛОВИЯ ДЛЯ ПОДКЛЮЧЕНИЯ К ЗАЩИЩЕННОЙ СЕТИ РОСОБРНАДЗОРА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2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547664" y="43572"/>
            <a:ext cx="7596336" cy="1009164"/>
          </a:xfrm>
          <a:prstGeom prst="rect">
            <a:avLst/>
          </a:prstGeom>
          <a:noFill/>
          <a:ln>
            <a:noFill/>
          </a:ln>
          <a:extLst/>
        </p:spPr>
        <p:txBody>
          <a:bodyPr lIns="107275" tIns="53637" rIns="107275" bIns="536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2743">
              <a:defRPr/>
            </a:pPr>
            <a:r>
              <a:rPr lang="ru-RU" sz="2400" b="1" dirty="0" smtClean="0">
                <a:solidFill>
                  <a:schemeClr val="bg1"/>
                </a:solidFill>
                <a:ea typeface="+mn-ea"/>
                <a:cs typeface="+mn-cs"/>
              </a:rPr>
              <a:t>ОСНОВНЫЕ ДОКУМЕНТЫ, НА ОСНОВАНИИ КОТОРЫХ ПРОВОДИТСЯ АТТЕСТАЦИЯ</a:t>
            </a:r>
            <a:endParaRPr lang="ru-RU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5689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1. </a:t>
            </a:r>
            <a:r>
              <a:rPr lang="ru-RU" b="1" u="sng" dirty="0"/>
              <a:t>Приказ ФСТЭК России от 18.02.2013 N 21</a:t>
            </a:r>
            <a:r>
              <a:rPr lang="ru-RU" dirty="0"/>
              <a:t> (ред. от 23.03.2017)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данных»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ru-RU" dirty="0"/>
              <a:t>2. </a:t>
            </a:r>
            <a:r>
              <a:rPr lang="ru-RU" b="1" u="sng" dirty="0"/>
              <a:t>Приказ ФАПСИ от 13 июня 2001 г. N 152</a:t>
            </a:r>
            <a:r>
              <a:rPr lang="ru-RU" u="sng" dirty="0"/>
              <a:t> </a:t>
            </a:r>
          </a:p>
          <a:p>
            <a:pPr>
              <a:defRPr/>
            </a:pPr>
            <a:r>
              <a:rPr lang="ru-RU" dirty="0"/>
              <a:t>«Об утверждении Инструкции об организации и обеспечении безопасности хранения, обработки и передачи по каналам связи с использованием средств криптографической защиты информации с ограниченным доступом, не содержащей сведений, составляющих государственную тайну»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3.  </a:t>
            </a:r>
            <a:r>
              <a:rPr lang="ru-RU" b="1" u="sng" dirty="0"/>
              <a:t>Приказ ФСБ России от 10 июля 2014 г. N 378 </a:t>
            </a:r>
            <a:r>
              <a:rPr lang="ru-RU" dirty="0"/>
              <a:t>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 с использованием средств криптографической защиты информации, необходимых для выполнения установленных Правительством Российской Федерации требований к защите персональных данных для каждого из уровней защищенности»</a:t>
            </a:r>
          </a:p>
        </p:txBody>
      </p:sp>
    </p:spTree>
    <p:extLst>
      <p:ext uri="{BB962C8B-B14F-4D97-AF65-F5344CB8AC3E}">
        <p14:creationId xmlns:p14="http://schemas.microsoft.com/office/powerpoint/2010/main" val="31799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268760"/>
            <a:ext cx="8856984" cy="54006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 smtClean="0"/>
              <a:t>Помещения</a:t>
            </a:r>
            <a:r>
              <a:rPr lang="ru-RU" sz="2800" b="1" dirty="0"/>
              <a:t>, в которых находится АРМ ГИС ФРДО должно удовлетворять следующим требованиям:</a:t>
            </a:r>
          </a:p>
          <a:p>
            <a:pPr lvl="0"/>
            <a:r>
              <a:rPr lang="ru-RU" sz="2800" dirty="0"/>
              <a:t>вход в помещение должен быть оборудован крепкими плотно запираемыми дверьми с крепкими замками;</a:t>
            </a:r>
          </a:p>
          <a:p>
            <a:pPr lvl="0"/>
            <a:r>
              <a:rPr lang="ru-RU" sz="2800" dirty="0"/>
              <a:t>окна помещений, находящихся на первом или последнем этажах здания, а также вблизи пожарных лестниц должны быть оснащены решетками или сигнализацией;</a:t>
            </a:r>
          </a:p>
          <a:p>
            <a:pPr lvl="0"/>
            <a:r>
              <a:rPr lang="ru-RU" sz="2800" dirty="0"/>
              <a:t>входные двери помещения должны быть оснащены опечатывающими устройствами (пломбираторами);</a:t>
            </a:r>
          </a:p>
          <a:p>
            <a:pPr lvl="0"/>
            <a:r>
              <a:rPr lang="ru-RU" sz="2800" dirty="0"/>
              <a:t>входная дверь помещения должна быть оснащена утвержденным списком лиц, имеющим права доступа (прохода) в данное помещение;</a:t>
            </a:r>
          </a:p>
          <a:p>
            <a:pPr lvl="0"/>
            <a:r>
              <a:rPr lang="ru-RU" sz="2800" dirty="0"/>
              <a:t>для хранения дистрибутивов, ключевых носителей, технической и эксплуатационной документации на средства криптографической защиты информации (далее – СКЗИ) помещение должно быть оснащено запираемым ящиком, сейфом или запираемым металлическим шкафом.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672" y="116632"/>
            <a:ext cx="7524328" cy="864096"/>
          </a:xfrm>
          <a:prstGeom prst="rect">
            <a:avLst/>
          </a:prstGeom>
          <a:noFill/>
          <a:ln>
            <a:noFill/>
          </a:ln>
          <a:extLst/>
        </p:spPr>
        <p:txBody>
          <a:bodyPr lIns="107275" tIns="53637" rIns="107275" bIns="536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2743">
              <a:defRPr/>
            </a:pPr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ТРЕБОВАНИЯ К РАБОЧЕМУ МЕСТУ (АРМ) </a:t>
            </a:r>
          </a:p>
          <a:p>
            <a:pPr defTabSz="1072743">
              <a:defRPr/>
            </a:pPr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ГИС ФРДО</a:t>
            </a:r>
            <a:endParaRPr lang="ru-RU" sz="28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5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1" name="Соединительная линия уступом 1040"/>
          <p:cNvCxnSpPr/>
          <p:nvPr/>
        </p:nvCxnSpPr>
        <p:spPr>
          <a:xfrm rot="16200000" flipV="1">
            <a:off x="2262829" y="2165518"/>
            <a:ext cx="3645709" cy="1078857"/>
          </a:xfrm>
          <a:prstGeom prst="bentConnector4">
            <a:avLst>
              <a:gd name="adj1" fmla="val -52369"/>
              <a:gd name="adj2" fmla="val 14423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>
            <a:stCxn id="6" idx="2"/>
          </p:cNvCxnSpPr>
          <p:nvPr/>
        </p:nvCxnSpPr>
        <p:spPr>
          <a:xfrm>
            <a:off x="7625046" y="2693790"/>
            <a:ext cx="30160" cy="2162254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Прямая со стрелкой 1030"/>
          <p:cNvCxnSpPr>
            <a:endCxn id="10" idx="0"/>
          </p:cNvCxnSpPr>
          <p:nvPr/>
        </p:nvCxnSpPr>
        <p:spPr>
          <a:xfrm>
            <a:off x="4625112" y="1027585"/>
            <a:ext cx="0" cy="257192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3514049" y="217875"/>
            <a:ext cx="2157715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88942" y="1973710"/>
            <a:ext cx="1872208" cy="720080"/>
            <a:chOff x="2557037" y="2056739"/>
            <a:chExt cx="1872208" cy="72008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557037" y="2056739"/>
              <a:ext cx="1872208" cy="7200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3061" y="223211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Лицензиат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6294160" y="4869160"/>
            <a:ext cx="2661773" cy="11776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«ИнфоТеКС»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(поставщик оборудования и лицензий для выпуска ПКИ)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7631" y="3599509"/>
            <a:ext cx="2014962" cy="7988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ФГБУ «ФИОКО»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17631" y="1726407"/>
            <a:ext cx="1906212" cy="780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на согласование  схемы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7638" y="3114622"/>
            <a:ext cx="2260883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Передача лицензий на ключи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оборудования СЗИ и СКЗИ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31262" y="4868677"/>
            <a:ext cx="2478951" cy="821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Проверка документов, согласование схемы, генерация ПКИ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6" name="Соединительная линия уступом 1035"/>
          <p:cNvCxnSpPr>
            <a:stCxn id="4" idx="3"/>
            <a:endCxn id="6" idx="0"/>
          </p:cNvCxnSpPr>
          <p:nvPr/>
        </p:nvCxnSpPr>
        <p:spPr>
          <a:xfrm>
            <a:off x="5671764" y="721931"/>
            <a:ext cx="1953282" cy="1251779"/>
          </a:xfrm>
          <a:prstGeom prst="bentConnector2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Прямоугольник 1037"/>
          <p:cNvSpPr/>
          <p:nvPr/>
        </p:nvSpPr>
        <p:spPr>
          <a:xfrm>
            <a:off x="6156176" y="309225"/>
            <a:ext cx="2843808" cy="10801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Приобретение оборудования разработка ОРД, получение аттестата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соответствия информационной системы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6" name="Скругленный прямоугольник 1045"/>
          <p:cNvSpPr/>
          <p:nvPr/>
        </p:nvSpPr>
        <p:spPr>
          <a:xfrm>
            <a:off x="156815" y="2161717"/>
            <a:ext cx="2448272" cy="10239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Удостоверяющий центр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Соединительная линия уступом 31"/>
          <p:cNvCxnSpPr>
            <a:stCxn id="1046" idx="0"/>
            <a:endCxn id="4" idx="1"/>
          </p:cNvCxnSpPr>
          <p:nvPr/>
        </p:nvCxnSpPr>
        <p:spPr>
          <a:xfrm rot="5400000" flipH="1" flipV="1">
            <a:off x="1727607" y="375275"/>
            <a:ext cx="1439786" cy="2133098"/>
          </a:xfrm>
          <a:prstGeom prst="bentConnector2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56816" y="309225"/>
            <a:ext cx="2448272" cy="8389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Получение усиленной квалифицированной ЭЦП</a:t>
            </a:r>
          </a:p>
        </p:txBody>
      </p:sp>
    </p:spTree>
    <p:extLst>
      <p:ext uri="{BB962C8B-B14F-4D97-AF65-F5344CB8AC3E}">
        <p14:creationId xmlns:p14="http://schemas.microsoft.com/office/powerpoint/2010/main" val="29631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7" y="1916832"/>
            <a:ext cx="8785225" cy="4104803"/>
          </a:xfrm>
        </p:spPr>
        <p:txBody>
          <a:bodyPr>
            <a:normAutofit/>
          </a:bodyPr>
          <a:lstStyle/>
          <a:p>
            <a:pPr marL="0" indent="0" algn="ctr" fontAlgn="t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основании совместного письма министерства образования и науки Краснодарского края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министерства финансов Краснодарского края </a:t>
            </a:r>
          </a:p>
          <a:p>
            <a:pPr marL="0" indent="0" algn="ctr" fontAlgn="t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 20 мая 2015 года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№ 47-7096/15-14/№205-2920/15-12-04 </a:t>
            </a:r>
          </a:p>
          <a:p>
            <a:pPr marL="0" indent="0" algn="ctr" fontAlgn="t"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«О расходах, включенных в норматив подушевого финансирования» расходы на защиту коммуникаций и связи при передаче персональных данных образовательных организаций относятся к расходам на материальное обеспечение, учтенное в нормативе подушевого финансирования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144000" cy="728663"/>
          </a:xfrm>
          <a:prstGeom prst="rect">
            <a:avLst/>
          </a:prstGeom>
          <a:noFill/>
          <a:ln>
            <a:noFill/>
          </a:ln>
          <a:extLst/>
        </p:spPr>
        <p:txBody>
          <a:bodyPr lIns="107275" tIns="53637" rIns="107275" bIns="536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ПРИОБРЕТЕНИЕ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тарт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0F243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старт</Template>
  <TotalTime>6307</TotalTime>
  <Words>1500</Words>
  <Application>Microsoft Office PowerPoint</Application>
  <PresentationFormat>Экран (4:3)</PresentationFormat>
  <Paragraphs>222</Paragraphs>
  <Slides>29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1_старт</vt:lpstr>
      <vt:lpstr>Document</vt:lpstr>
      <vt:lpstr>Презентация PowerPoint</vt:lpstr>
      <vt:lpstr>Презентация PowerPoint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ШАБЛОН ФИС ФРДО</vt:lpstr>
      <vt:lpstr>ШАБЛОН ФИС ФРДО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100% внесение данных об учениках, сотрудниках, уроков в недельном расписании</dc:title>
  <dc:creator>Максутова Екатерина Рашидовна</dc:creator>
  <cp:lastModifiedBy>Гергалов Виталий Викторович</cp:lastModifiedBy>
  <cp:revision>782</cp:revision>
  <cp:lastPrinted>2018-02-13T13:59:25Z</cp:lastPrinted>
  <dcterms:created xsi:type="dcterms:W3CDTF">2014-10-13T09:37:27Z</dcterms:created>
  <dcterms:modified xsi:type="dcterms:W3CDTF">2018-02-14T13:05:12Z</dcterms:modified>
</cp:coreProperties>
</file>