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85" r:id="rId3"/>
    <p:sldId id="284" r:id="rId4"/>
    <p:sldId id="286" r:id="rId5"/>
    <p:sldId id="287" r:id="rId6"/>
    <p:sldId id="288" r:id="rId7"/>
    <p:sldId id="289" r:id="rId8"/>
    <p:sldId id="291" r:id="rId9"/>
    <p:sldId id="279" r:id="rId10"/>
  </p:sldIdLst>
  <p:sldSz cx="9144000" cy="5143500" type="screen16x9"/>
  <p:notesSz cx="6797675" cy="9928225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Roboto Condensed Light" charset="0"/>
      <p:regular r:id="rId16"/>
      <p:bold r:id="rId17"/>
      <p:italic r:id="rId18"/>
      <p:boldItalic r:id="rId19"/>
    </p:embeddedFont>
    <p:embeddedFont>
      <p:font typeface="Arvo" charset="0"/>
      <p:regular r:id="rId20"/>
      <p:bold r:id="rId21"/>
      <p:italic r:id="rId22"/>
      <p:boldItalic r:id="rId23"/>
    </p:embeddedFont>
    <p:embeddedFont>
      <p:font typeface="Roboto Condensed" charset="0"/>
      <p:regular r:id="rId24"/>
      <p:bold r:id="rId25"/>
      <p:italic r:id="rId26"/>
      <p:boldItalic r:id="rId27"/>
    </p:embeddedFont>
    <p:embeddedFont>
      <p:font typeface="MS PMincho" pitchFamily="18" charset="-128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F8BC520-172D-42E9-9518-1B46312D60B3}">
  <a:tblStyle styleId="{9F8BC520-172D-42E9-9518-1B46312D60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>
        <p:scale>
          <a:sx n="121" d="100"/>
          <a:sy n="121" d="100"/>
        </p:scale>
        <p:origin x="-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771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vk.com/moiraion_kkb?w=page-163810881_53444135" TargetMode="External"/><Relationship Id="rId4" Type="http://schemas.openxmlformats.org/officeDocument/2006/relationships/hyperlink" Target="https://vk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d@moiraion.online" TargetMode="External"/><Relationship Id="rId4" Type="http://schemas.openxmlformats.org/officeDocument/2006/relationships/hyperlink" Target="mailto:public@mail.centerstart.r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090750"/>
            <a:ext cx="6948264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dirty="0" smtClean="0"/>
              <a:t>Размещение </a:t>
            </a:r>
            <a:r>
              <a:rPr lang="ru-RU" sz="3600" dirty="0"/>
              <a:t>новостной информации в городском информационном интернет-сообществе «Мой район»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Мой Район</a:t>
            </a:r>
            <a:endParaRPr sz="40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744425"/>
            <a:ext cx="30843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gribanov\Desktop\39535767_2346851395541825_2959867254520414208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2029"/>
            <a:ext cx="1261145" cy="1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gribanov\Desktop\444444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" y="1563638"/>
            <a:ext cx="2936371" cy="24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ibanov\Desktop\666666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31" y="1563638"/>
            <a:ext cx="2936371" cy="24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ibanov\Desktop\8888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97" y="1563637"/>
            <a:ext cx="2938648" cy="24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"/>
          <p:cNvSpPr txBox="1">
            <a:spLocks noGrp="1"/>
          </p:cNvSpPr>
          <p:nvPr>
            <p:ph type="ctrTitle" idx="4294967295"/>
          </p:nvPr>
        </p:nvSpPr>
        <p:spPr>
          <a:xfrm>
            <a:off x="2613475" y="3693600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grpSp>
        <p:nvGrpSpPr>
          <p:cNvPr id="389" name="Google Shape;389;p26"/>
          <p:cNvGrpSpPr/>
          <p:nvPr/>
        </p:nvGrpSpPr>
        <p:grpSpPr>
          <a:xfrm flipV="1">
            <a:off x="2" y="1251188"/>
            <a:ext cx="3742743" cy="611353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Славянский район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7" name="Google Shape;389;p26"/>
          <p:cNvGrpSpPr/>
          <p:nvPr/>
        </p:nvGrpSpPr>
        <p:grpSpPr>
          <a:xfrm flipV="1">
            <a:off x="2" y="1892502"/>
            <a:ext cx="3742743" cy="611353"/>
            <a:chOff x="-1535283" y="1287960"/>
            <a:chExt cx="11486579" cy="2067200"/>
          </a:xfrm>
        </p:grpSpPr>
        <p:sp>
          <p:nvSpPr>
            <p:cNvPr id="28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Центральный район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3" name="Google Shape;389;p26"/>
          <p:cNvGrpSpPr/>
          <p:nvPr/>
        </p:nvGrpSpPr>
        <p:grpSpPr>
          <a:xfrm flipV="1">
            <a:off x="2" y="2533816"/>
            <a:ext cx="3742743" cy="611353"/>
            <a:chOff x="-1535283" y="1287960"/>
            <a:chExt cx="11486579" cy="2067200"/>
          </a:xfrm>
        </p:grpSpPr>
        <p:sp>
          <p:nvSpPr>
            <p:cNvPr id="34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район Краевой Больницы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" name="Google Shape;389;p26"/>
          <p:cNvGrpSpPr/>
          <p:nvPr/>
        </p:nvGrpSpPr>
        <p:grpSpPr>
          <a:xfrm flipV="1">
            <a:off x="2" y="3175130"/>
            <a:ext cx="3742743" cy="611353"/>
            <a:chOff x="-1535283" y="1287960"/>
            <a:chExt cx="11486579" cy="2067200"/>
          </a:xfrm>
        </p:grpSpPr>
        <p:sp>
          <p:nvSpPr>
            <p:cNvPr id="4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Яблоновский район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5" name="Google Shape;389;p26"/>
          <p:cNvGrpSpPr/>
          <p:nvPr/>
        </p:nvGrpSpPr>
        <p:grpSpPr>
          <a:xfrm flipV="1">
            <a:off x="2" y="3816444"/>
            <a:ext cx="3742743" cy="611353"/>
            <a:chOff x="-1535283" y="1287960"/>
            <a:chExt cx="11486579" cy="2067200"/>
          </a:xfrm>
        </p:grpSpPr>
        <p:sp>
          <p:nvSpPr>
            <p:cNvPr id="46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7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Московский район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8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0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1" name="Google Shape;389;p26"/>
          <p:cNvGrpSpPr/>
          <p:nvPr/>
        </p:nvGrpSpPr>
        <p:grpSpPr>
          <a:xfrm flipV="1">
            <a:off x="2" y="4457757"/>
            <a:ext cx="3742743" cy="611353"/>
            <a:chOff x="-1535283" y="1287960"/>
            <a:chExt cx="11486579" cy="2067200"/>
          </a:xfrm>
        </p:grpSpPr>
        <p:sp>
          <p:nvSpPr>
            <p:cNvPr id="52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3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район Авроры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4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5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6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7" name="Google Shape;389;p26"/>
          <p:cNvGrpSpPr/>
          <p:nvPr/>
        </p:nvGrpSpPr>
        <p:grpSpPr>
          <a:xfrm flipV="1">
            <a:off x="2" y="609874"/>
            <a:ext cx="3742743" cy="611353"/>
            <a:chOff x="-1535283" y="1287960"/>
            <a:chExt cx="11486579" cy="2067200"/>
          </a:xfrm>
        </p:grpSpPr>
        <p:sp>
          <p:nvSpPr>
            <p:cNvPr id="58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9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район Красной Площади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0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2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7" name="Google Shape;389;p26"/>
          <p:cNvGrpSpPr/>
          <p:nvPr/>
        </p:nvGrpSpPr>
        <p:grpSpPr>
          <a:xfrm flipV="1">
            <a:off x="6019" y="44220"/>
            <a:ext cx="3742743" cy="611353"/>
            <a:chOff x="-1535283" y="1287960"/>
            <a:chExt cx="11486579" cy="2067200"/>
          </a:xfrm>
        </p:grpSpPr>
        <p:sp>
          <p:nvSpPr>
            <p:cNvPr id="108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9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Комсомольский район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0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1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2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5" name="Google Shape;389;p26"/>
          <p:cNvGrpSpPr/>
          <p:nvPr/>
        </p:nvGrpSpPr>
        <p:grpSpPr>
          <a:xfrm flipV="1">
            <a:off x="3327018" y="1159964"/>
            <a:ext cx="3742743" cy="611353"/>
            <a:chOff x="-1535283" y="1287960"/>
            <a:chExt cx="11486579" cy="2067200"/>
          </a:xfrm>
        </p:grpSpPr>
        <p:sp>
          <p:nvSpPr>
            <p:cNvPr id="158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9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latin typeface="Arvo"/>
                  <a:ea typeface="Arvo"/>
                  <a:cs typeface="Arvo"/>
                  <a:sym typeface="Arvo"/>
                </a:rPr>
                <a:t>Восточно </a:t>
              </a:r>
              <a:r>
                <a:rPr lang="ru-RU" b="1" dirty="0" err="1">
                  <a:latin typeface="Arvo"/>
                  <a:ea typeface="Arvo"/>
                  <a:cs typeface="Arvo"/>
                  <a:sym typeface="Arvo"/>
                </a:rPr>
                <a:t>К</a:t>
              </a:r>
              <a:r>
                <a:rPr lang="ru-RU" b="1" dirty="0" err="1" smtClean="0">
                  <a:latin typeface="Arvo"/>
                  <a:ea typeface="Arvo"/>
                  <a:cs typeface="Arvo"/>
                  <a:sym typeface="Arvo"/>
                </a:rPr>
                <a:t>ругликовский</a:t>
              </a:r>
              <a:r>
                <a:rPr lang="ru-RU" b="1" dirty="0" smtClean="0">
                  <a:latin typeface="Arvo"/>
                  <a:ea typeface="Arvo"/>
                  <a:cs typeface="Arvo"/>
                  <a:sym typeface="Arvo"/>
                </a:rPr>
                <a:t> район</a:t>
              </a:r>
              <a:endParaRPr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0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1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2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6" name="Google Shape;389;p26"/>
          <p:cNvGrpSpPr/>
          <p:nvPr/>
        </p:nvGrpSpPr>
        <p:grpSpPr>
          <a:xfrm flipV="1">
            <a:off x="3332245" y="1811772"/>
            <a:ext cx="3742743" cy="611353"/>
            <a:chOff x="-1535283" y="1287960"/>
            <a:chExt cx="11486579" cy="2067200"/>
          </a:xfrm>
        </p:grpSpPr>
        <p:sp>
          <p:nvSpPr>
            <p:cNvPr id="153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4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район Черемушки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5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6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7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7" name="Google Shape;389;p26"/>
          <p:cNvGrpSpPr/>
          <p:nvPr/>
        </p:nvGrpSpPr>
        <p:grpSpPr>
          <a:xfrm flipV="1">
            <a:off x="3329631" y="2464546"/>
            <a:ext cx="3742743" cy="611353"/>
            <a:chOff x="-1535283" y="1287960"/>
            <a:chExt cx="11486579" cy="2067200"/>
          </a:xfrm>
        </p:grpSpPr>
        <p:sp>
          <p:nvSpPr>
            <p:cNvPr id="148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9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Юбилейный район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0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1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2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8" name="Google Shape;389;p26"/>
          <p:cNvGrpSpPr/>
          <p:nvPr/>
        </p:nvGrpSpPr>
        <p:grpSpPr>
          <a:xfrm flipV="1">
            <a:off x="3332244" y="3075899"/>
            <a:ext cx="3742743" cy="611353"/>
            <a:chOff x="-1535283" y="1287960"/>
            <a:chExt cx="11486579" cy="2067200"/>
          </a:xfrm>
        </p:grpSpPr>
        <p:sp>
          <p:nvSpPr>
            <p:cNvPr id="143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4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район </a:t>
              </a:r>
              <a:r>
                <a:rPr lang="ru-RU" sz="1600" b="1" dirty="0" err="1" smtClean="0">
                  <a:latin typeface="Arvo"/>
                  <a:ea typeface="Arvo"/>
                  <a:cs typeface="Arvo"/>
                  <a:sym typeface="Arvo"/>
                </a:rPr>
                <a:t>Витаминкомбината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5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6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7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9" name="Google Shape;389;p26"/>
          <p:cNvGrpSpPr/>
          <p:nvPr/>
        </p:nvGrpSpPr>
        <p:grpSpPr>
          <a:xfrm flipV="1">
            <a:off x="3334857" y="3725220"/>
            <a:ext cx="3742743" cy="611353"/>
            <a:chOff x="-1535283" y="1287960"/>
            <a:chExt cx="11486579" cy="2067200"/>
          </a:xfrm>
        </p:grpSpPr>
        <p:sp>
          <p:nvSpPr>
            <p:cNvPr id="138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9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Фестивальный район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0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1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2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0" name="Google Shape;389;p26"/>
          <p:cNvGrpSpPr/>
          <p:nvPr/>
        </p:nvGrpSpPr>
        <p:grpSpPr>
          <a:xfrm flipV="1">
            <a:off x="3272267" y="4366534"/>
            <a:ext cx="3742743" cy="611353"/>
            <a:chOff x="-1535283" y="1287960"/>
            <a:chExt cx="11486579" cy="2067200"/>
          </a:xfrm>
        </p:grpSpPr>
        <p:sp>
          <p:nvSpPr>
            <p:cNvPr id="133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4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район Восточного обхода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5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6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7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1" name="Google Shape;389;p26"/>
          <p:cNvGrpSpPr/>
          <p:nvPr/>
        </p:nvGrpSpPr>
        <p:grpSpPr>
          <a:xfrm flipV="1">
            <a:off x="3340874" y="568042"/>
            <a:ext cx="3742743" cy="611353"/>
            <a:chOff x="-1535283" y="1287960"/>
            <a:chExt cx="11486579" cy="2067200"/>
          </a:xfrm>
        </p:grpSpPr>
        <p:sp>
          <p:nvSpPr>
            <p:cNvPr id="128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29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Пашковский район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0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1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2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2" name="Google Shape;389;p26"/>
          <p:cNvGrpSpPr/>
          <p:nvPr/>
        </p:nvGrpSpPr>
        <p:grpSpPr>
          <a:xfrm flipV="1">
            <a:off x="3363769" y="17951"/>
            <a:ext cx="3742743" cy="611353"/>
            <a:chOff x="-1535283" y="1287960"/>
            <a:chExt cx="11486579" cy="2067200"/>
          </a:xfrm>
        </p:grpSpPr>
        <p:sp>
          <p:nvSpPr>
            <p:cNvPr id="123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24" name="Google Shape;391;p26"/>
            <p:cNvSpPr/>
            <p:nvPr/>
          </p:nvSpPr>
          <p:spPr>
            <a:xfrm rot="10800000" flipH="1">
              <a:off x="-308909" y="1697041"/>
              <a:ext cx="9030599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latin typeface="Arvo"/>
                  <a:ea typeface="Arvo"/>
                  <a:cs typeface="Arvo"/>
                  <a:sym typeface="Arvo"/>
                </a:rPr>
                <a:t>р</a:t>
              </a:r>
              <a:r>
                <a:rPr lang="ru-RU" sz="1600" b="1" dirty="0" smtClean="0">
                  <a:latin typeface="Arvo"/>
                  <a:ea typeface="Arvo"/>
                  <a:cs typeface="Arvo"/>
                  <a:sym typeface="Arvo"/>
                </a:rPr>
                <a:t>айон Гидростроителей</a:t>
              </a:r>
              <a:endParaRPr sz="1600" b="1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25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26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27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pic>
        <p:nvPicPr>
          <p:cNvPr id="2050" name="Picture 2" descr="C:\Users\gribanov\Desktop\39535767_2346851395541825_2959867254520414208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6063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Публикация новостей</a:t>
            </a:r>
            <a:endParaRPr sz="40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79512" y="1383174"/>
            <a:ext cx="8640960" cy="2988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gribanov\Desktop\39535767_2346851395541825_2959867254520414208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2029"/>
            <a:ext cx="1261145" cy="1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491630"/>
            <a:ext cx="89289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1.Войдя под своим логином и паролем на страницу в </a:t>
            </a:r>
            <a:r>
              <a:rPr lang="ru-RU" b="1" dirty="0" err="1"/>
              <a:t>Вконтакте</a:t>
            </a:r>
            <a:r>
              <a:rPr lang="ru-RU" b="1" dirty="0"/>
              <a:t> </a:t>
            </a:r>
            <a:r>
              <a:rPr lang="ru-RU" b="1" u="sng" dirty="0">
                <a:hlinkClick r:id="rId4"/>
              </a:rPr>
              <a:t>https://vk.com/</a:t>
            </a:r>
            <a:r>
              <a:rPr lang="ru-RU" b="1" dirty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2. Перейдите по ссылке :</a:t>
            </a:r>
            <a:r>
              <a:rPr lang="ru-RU" dirty="0"/>
              <a:t> </a:t>
            </a:r>
            <a:r>
              <a:rPr lang="ru-RU" u="sng" dirty="0">
                <a:hlinkClick r:id="rId5"/>
              </a:rPr>
              <a:t>https://vk.com/moiraion_kkb?w=page-163810881_53444135</a:t>
            </a:r>
            <a:r>
              <a:rPr lang="ru-RU" dirty="0"/>
              <a:t> </a:t>
            </a:r>
          </a:p>
          <a:p>
            <a:r>
              <a:rPr lang="ru-RU" b="1" dirty="0"/>
              <a:t>Где в списке необходимо выбрать район к которому вы относитесь по территориальному положению</a:t>
            </a:r>
            <a:r>
              <a:rPr lang="ru-RU" sz="1200" b="1" dirty="0" smtClean="0"/>
              <a:t>.</a:t>
            </a:r>
          </a:p>
          <a:p>
            <a:endParaRPr lang="ru-RU" sz="12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Users\gribanov\Desktop\123123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571750"/>
            <a:ext cx="4371603" cy="2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Публикация новостей</a:t>
            </a:r>
            <a:endParaRPr sz="40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79512" y="1383174"/>
            <a:ext cx="8640960" cy="2988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gribanov\Desktop\39535767_2346851395541825_2959867254520414208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2029"/>
            <a:ext cx="1261145" cy="1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491630"/>
            <a:ext cx="89289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3.</a:t>
            </a:r>
            <a:r>
              <a:rPr lang="ru-RU" b="1" dirty="0"/>
              <a:t> На </a:t>
            </a:r>
            <a:r>
              <a:rPr lang="ru-RU" b="1" dirty="0" smtClean="0"/>
              <a:t>странице выбранного района </a:t>
            </a:r>
            <a:r>
              <a:rPr lang="ru-RU" b="1" dirty="0"/>
              <a:t>вам необходимо выбрать  </a:t>
            </a:r>
            <a:r>
              <a:rPr lang="ru-RU" sz="2000" b="1" u="sng" dirty="0" smtClean="0"/>
              <a:t>Предложить новость </a:t>
            </a:r>
          </a:p>
          <a:p>
            <a:pPr lvl="0" algn="ctr"/>
            <a:r>
              <a:rPr lang="ru-RU" sz="1800" b="1" dirty="0" smtClean="0"/>
              <a:t>В </a:t>
            </a:r>
            <a:r>
              <a:rPr lang="ru-RU" sz="1800" b="1" dirty="0"/>
              <a:t>данном разделе вы можете:</a:t>
            </a:r>
            <a:endParaRPr lang="ru-RU" sz="1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b="1" dirty="0"/>
              <a:t>Вносить текстовую </a:t>
            </a:r>
            <a:r>
              <a:rPr lang="ru-RU" b="1" dirty="0" smtClean="0"/>
              <a:t>информацию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ru-RU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b="1" dirty="0"/>
              <a:t>Добавлять изображения и фотографии любого </a:t>
            </a:r>
            <a:r>
              <a:rPr lang="ru-RU" b="1" dirty="0" smtClean="0"/>
              <a:t>формата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ru-RU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b="1" dirty="0"/>
              <a:t>Публиковать видео ролики (достаточно загрузить видео ролик к себе на страницу и добавить ссылку на него в новость)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gribanov\Desktop\3321233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35846"/>
            <a:ext cx="6552728" cy="15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Структура новости</a:t>
            </a:r>
            <a:endParaRPr sz="40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79512" y="1383174"/>
            <a:ext cx="8640960" cy="2988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gribanov\Desktop\39535767_2346851395541825_2959867254520414208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2029"/>
            <a:ext cx="1261145" cy="1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gribanov\Desktop\4545454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6820"/>
            <a:ext cx="2521285" cy="366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ribanov\Desktop\456456456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76820"/>
            <a:ext cx="2829616" cy="37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ribanov\Desktop\4545458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44" y="1563638"/>
            <a:ext cx="3576256" cy="34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27584" y="32755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Самостоятельный мониторинг информации негативного характера</a:t>
            </a:r>
            <a:endParaRPr sz="24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79512" y="1383174"/>
            <a:ext cx="8640960" cy="2988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gribanov\Desktop\39535767_2346851395541825_2959867254520414208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2029"/>
            <a:ext cx="1261145" cy="1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ribanov\Desktop\456456456456456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694"/>
            <a:ext cx="34194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5585" y="1383174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ОО должны самостоятельно контролировать информацию негативного  характера,  просматривать последние публикации и следить за комментариями под вашей публикацией и опосредованно реагировать на негативную новость положительной публикацией.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404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27584" y="32755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Мониторинг новостной активности</a:t>
            </a:r>
            <a:endParaRPr sz="24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79512" y="1383174"/>
            <a:ext cx="8640960" cy="2988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gribanov\Desktop\39535767_2346851395541825_2959867254520414208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2029"/>
            <a:ext cx="1261145" cy="1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9" y="1419622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25.09.2018 в информационной среде «Мой Район» опубликовано </a:t>
            </a:r>
            <a:r>
              <a:rPr lang="ru-RU" sz="2000" b="1" u="sng" dirty="0" smtClean="0">
                <a:solidFill>
                  <a:srgbClr val="FF0000"/>
                </a:solidFill>
              </a:rPr>
              <a:t>40</a:t>
            </a:r>
            <a:r>
              <a:rPr lang="ru-RU" sz="2000" b="1" dirty="0" smtClean="0"/>
              <a:t> новостных  публикаций от </a:t>
            </a:r>
            <a:r>
              <a:rPr lang="ru-RU" sz="2000" b="1" u="sng" dirty="0" smtClean="0">
                <a:solidFill>
                  <a:srgbClr val="FF0000"/>
                </a:solidFill>
              </a:rPr>
              <a:t>26</a:t>
            </a:r>
            <a:r>
              <a:rPr lang="ru-RU" sz="2000" b="1" dirty="0" smtClean="0"/>
              <a:t> ОО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r>
              <a:rPr lang="ru-RU" sz="1800" b="1" dirty="0" smtClean="0"/>
              <a:t>После добавления новостной информации можно прислать ссылку на данную новость и название публикации на :</a:t>
            </a:r>
          </a:p>
          <a:p>
            <a:r>
              <a:rPr lang="en-US" sz="3200" b="1" dirty="0" smtClean="0">
                <a:hlinkClick r:id="rId4"/>
              </a:rPr>
              <a:t>public@mail.centerstart.ru</a:t>
            </a:r>
            <a:endParaRPr lang="ru-RU" sz="3200" b="1" dirty="0" smtClean="0"/>
          </a:p>
          <a:p>
            <a:r>
              <a:rPr lang="ru-RU" sz="1800" b="1" dirty="0" smtClean="0"/>
              <a:t>И второй вариант: отослать новость</a:t>
            </a:r>
            <a:r>
              <a:rPr lang="ru-RU" sz="1800" b="1" dirty="0"/>
              <a:t> </a:t>
            </a:r>
            <a:r>
              <a:rPr lang="ru-RU" sz="1800" b="1" dirty="0" smtClean="0"/>
              <a:t>для </a:t>
            </a:r>
            <a:r>
              <a:rPr lang="ru-RU" sz="1800" b="1" dirty="0"/>
              <a:t>публикации редактору информационного сообщества  «Мой район» по адресу: </a:t>
            </a:r>
            <a:endParaRPr lang="ru-RU" sz="1800" b="1" dirty="0" smtClean="0"/>
          </a:p>
          <a:p>
            <a:r>
              <a:rPr lang="en-US" sz="3200" b="1" u="sng" dirty="0" smtClean="0">
                <a:hlinkClick r:id="rId5"/>
              </a:rPr>
              <a:t>red</a:t>
            </a:r>
            <a:r>
              <a:rPr lang="ru-RU" sz="3200" b="1" u="sng" dirty="0">
                <a:hlinkClick r:id="rId5"/>
              </a:rPr>
              <a:t>@</a:t>
            </a:r>
            <a:r>
              <a:rPr lang="en-US" sz="3200" b="1" u="sng" dirty="0" err="1">
                <a:hlinkClick r:id="rId5"/>
              </a:rPr>
              <a:t>moiraion</a:t>
            </a:r>
            <a:r>
              <a:rPr lang="ru-RU" sz="3200" b="1" u="sng" dirty="0">
                <a:hlinkClick r:id="rId5"/>
              </a:rPr>
              <a:t>.</a:t>
            </a:r>
            <a:r>
              <a:rPr lang="en-US" sz="3200" b="1" u="sng" dirty="0">
                <a:hlinkClick r:id="rId5"/>
              </a:rPr>
              <a:t>online</a:t>
            </a:r>
            <a:endParaRPr lang="ru-RU" sz="3200" b="1" dirty="0" smtClean="0"/>
          </a:p>
          <a:p>
            <a:pPr algn="ctr"/>
            <a:endParaRPr lang="ru-RU" sz="3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05005"/>
              </p:ext>
            </p:extLst>
          </p:nvPr>
        </p:nvGraphicFramePr>
        <p:xfrm>
          <a:off x="441" y="1347615"/>
          <a:ext cx="2123288" cy="379588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97273"/>
                <a:gridCol w="926015"/>
              </a:tblGrid>
              <a:tr h="1485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Школа № 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67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42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Гимназия № 25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Гимназия № 54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Гимназия № 88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Гимназия № 87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31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34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Лицей № 48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19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22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43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51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31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Гимназия № 23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86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60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73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46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70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Гимназия № 69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Лицей № 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  <a:tr h="1458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</a:rPr>
                        <a:t>Школа № 74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2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827584" y="1059582"/>
            <a:ext cx="7113274" cy="29686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9800"/>
                </a:solidFill>
                <a:latin typeface="MS PMincho" pitchFamily="18" charset="-128"/>
                <a:ea typeface="MS PMincho" pitchFamily="18" charset="-128"/>
              </a:rPr>
              <a:t>СПАСИБО ЗА ВНИМАНИЕ!</a:t>
            </a:r>
            <a:endParaRPr sz="6000" dirty="0">
              <a:solidFill>
                <a:srgbClr val="FF9800"/>
              </a:solidFill>
              <a:latin typeface="MS PMincho" pitchFamily="18" charset="-128"/>
              <a:ea typeface="MS PMincho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316</Words>
  <Application>Microsoft Office PowerPoint</Application>
  <PresentationFormat>Экран (16:9)</PresentationFormat>
  <Paragraphs>95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Roboto Condensed Light</vt:lpstr>
      <vt:lpstr>Arvo</vt:lpstr>
      <vt:lpstr>Wingdings</vt:lpstr>
      <vt:lpstr>Roboto Condensed</vt:lpstr>
      <vt:lpstr>MS PMincho</vt:lpstr>
      <vt:lpstr>Salerio template</vt:lpstr>
      <vt:lpstr>Размещение новостной информации в городском информационном интернет-сообществе «Мой район»</vt:lpstr>
      <vt:lpstr>Мой Район</vt:lpstr>
      <vt:lpstr>100%</vt:lpstr>
      <vt:lpstr>Публикация новостей</vt:lpstr>
      <vt:lpstr>Публикация новостей</vt:lpstr>
      <vt:lpstr>Структура новости</vt:lpstr>
      <vt:lpstr>Самостоятельный мониторинг информации негативного характера</vt:lpstr>
      <vt:lpstr>Мониторинг новостной активности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Размещение новостной информации в городском информационном интернет-сообществе «Мой район»</dc:title>
  <dc:creator>Грибанов Андрей Леонидович</dc:creator>
  <cp:lastModifiedBy>Грибанов Андрей Леонидович</cp:lastModifiedBy>
  <cp:revision>20</cp:revision>
  <cp:lastPrinted>2018-09-25T14:04:16Z</cp:lastPrinted>
  <dcterms:modified xsi:type="dcterms:W3CDTF">2018-09-26T08:14:19Z</dcterms:modified>
</cp:coreProperties>
</file>