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0" r:id="rId17"/>
    <p:sldId id="272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lear Sans Regular Bold" panose="020B0604020202020204" charset="0"/>
      <p:regular r:id="rId24"/>
    </p:embeddedFont>
    <p:embeddedFont>
      <p:font typeface="Hammersmith One" panose="020B0604020202020204" charset="0"/>
      <p:regular r:id="rId25"/>
    </p:embeddedFont>
    <p:embeddedFont>
      <p:font typeface="Clear Sans Regular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-6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3B51B-B654-449D-8B9C-FC78FB1D995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6F455-6248-43AC-AD9E-04DAB1103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4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Напомнить, что в прошлом году, кто-то</a:t>
            </a:r>
            <a:r>
              <a:rPr lang="ru-RU" baseline="0" dirty="0" smtClean="0"/>
              <a:t> несмотря на запреты сделал – сказать, </a:t>
            </a:r>
            <a:r>
              <a:rPr lang="ru-RU" baseline="0" smtClean="0"/>
              <a:t>что снизим </a:t>
            </a:r>
            <a:r>
              <a:rPr lang="ru-RU" baseline="0" dirty="0" smtClean="0"/>
              <a:t>баллы за «неспортивное поведение»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455-6248-43AC-AD9E-04DAB1103AF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4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Обязательно подписываемся наименованием ОО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455-6248-43AC-AD9E-04DAB1103AF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1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sv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3.sv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.sv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9.svg"/><Relationship Id="rId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../media/image4.svg"/><Relationship Id="rId9" Type="http://schemas.openxmlformats.org/officeDocument/2006/relationships/image" Target="../media/image12.png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8464301" y="789363"/>
            <a:ext cx="673463" cy="68593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264660" y="3060116"/>
            <a:ext cx="8994640" cy="4166768"/>
            <a:chOff x="0" y="0"/>
            <a:chExt cx="11992853" cy="5555691"/>
          </a:xfrm>
        </p:grpSpPr>
        <p:sp>
          <p:nvSpPr>
            <p:cNvPr id="4" name="TextBox 4"/>
            <p:cNvSpPr txBox="1"/>
            <p:nvPr/>
          </p:nvSpPr>
          <p:spPr>
            <a:xfrm>
              <a:off x="0" y="133350"/>
              <a:ext cx="11992853" cy="4479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2960"/>
                </a:lnSpc>
                <a:spcBef>
                  <a:spcPct val="0"/>
                </a:spcBef>
              </a:pPr>
              <a:r>
                <a:rPr lang="en-US" sz="12000" spc="-120">
                  <a:solidFill>
                    <a:srgbClr val="000000"/>
                  </a:solidFill>
                  <a:latin typeface="Hammersmith One Bold"/>
                </a:rPr>
                <a:t>Лучший сайт 2021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160" t="21264" r="6608" b="71845"/>
            <a:stretch>
              <a:fillRect/>
            </a:stretch>
          </p:blipFill>
          <p:spPr>
            <a:xfrm>
              <a:off x="0" y="4955819"/>
              <a:ext cx="8116959" cy="599872"/>
            </a:xfrm>
            <a:prstGeom prst="rect">
              <a:avLst/>
            </a:prstGeom>
          </p:spPr>
        </p:pic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86544" y="1104356"/>
            <a:ext cx="7909499" cy="7925344"/>
            <a:chOff x="0" y="0"/>
            <a:chExt cx="10143490" cy="101638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143351" cy="10163632"/>
            </a:xfrm>
            <a:custGeom>
              <a:avLst/>
              <a:gdLst/>
              <a:ahLst/>
              <a:cxnLst/>
              <a:rect l="l" t="t" r="r" b="b"/>
              <a:pathLst>
                <a:path w="10143351" h="10163632">
                  <a:moveTo>
                    <a:pt x="0" y="0"/>
                  </a:moveTo>
                  <a:lnTo>
                    <a:pt x="10143351" y="0"/>
                  </a:lnTo>
                  <a:lnTo>
                    <a:pt x="10143351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6"/>
              <a:stretch>
                <a:fillRect t="-25" b="-25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3149600" y="2368550"/>
              <a:ext cx="5156200" cy="6858000"/>
            </a:xfrm>
            <a:custGeom>
              <a:avLst/>
              <a:gdLst/>
              <a:ahLst/>
              <a:cxnLst/>
              <a:rect l="l" t="t" r="r" b="b"/>
              <a:pathLst>
                <a:path w="5156200" h="6858000">
                  <a:moveTo>
                    <a:pt x="0" y="0"/>
                  </a:moveTo>
                  <a:lnTo>
                    <a:pt x="5156200" y="0"/>
                  </a:lnTo>
                  <a:lnTo>
                    <a:pt x="5156200" y="6858000"/>
                  </a:lnTo>
                  <a:lnTo>
                    <a:pt x="0" y="6858000"/>
                  </a:lnTo>
                  <a:close/>
                </a:path>
              </a:pathLst>
            </a:custGeom>
            <a:blipFill>
              <a:blip r:embed="rId7"/>
              <a:stretch>
                <a:fillRect t="-17800" r="-22729" b="-20524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374650" y="673100"/>
              <a:ext cx="6318250" cy="8427288"/>
            </a:xfrm>
            <a:custGeom>
              <a:avLst/>
              <a:gdLst/>
              <a:ahLst/>
              <a:cxnLst/>
              <a:rect l="l" t="t" r="r" b="b"/>
              <a:pathLst>
                <a:path w="6318250" h="8427288">
                  <a:moveTo>
                    <a:pt x="2560460" y="1417091"/>
                  </a:moveTo>
                  <a:lnTo>
                    <a:pt x="2559050" y="8427288"/>
                  </a:lnTo>
                  <a:lnTo>
                    <a:pt x="0" y="8427288"/>
                  </a:lnTo>
                  <a:lnTo>
                    <a:pt x="0" y="0"/>
                  </a:lnTo>
                  <a:lnTo>
                    <a:pt x="6318250" y="0"/>
                  </a:lnTo>
                  <a:lnTo>
                    <a:pt x="6318250" y="1098550"/>
                  </a:lnTo>
                  <a:lnTo>
                    <a:pt x="2878087" y="1099439"/>
                  </a:lnTo>
                  <a:cubicBezTo>
                    <a:pt x="2702674" y="1099490"/>
                    <a:pt x="2560498" y="1241679"/>
                    <a:pt x="2560460" y="1417091"/>
                  </a:cubicBezTo>
                  <a:close/>
                </a:path>
              </a:pathLst>
            </a:custGeom>
            <a:blipFill>
              <a:blip r:embed="rId8"/>
              <a:stretch>
                <a:fillRect t="-6230" b="-6230"/>
              </a:stretch>
            </a:blip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311560" y="190307"/>
            <a:ext cx="2780128" cy="286980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301699" y="859382"/>
            <a:ext cx="5441345" cy="48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6"/>
              </a:lnSpc>
            </a:pPr>
            <a:r>
              <a:rPr lang="en-US" sz="2883">
                <a:solidFill>
                  <a:srgbClr val="000000"/>
                </a:solidFill>
                <a:latin typeface="Hammersmith One Bold"/>
              </a:rPr>
              <a:t>МКУ КМЦИКТ "СТАРТ"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64660" y="8324049"/>
            <a:ext cx="8994640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  <a:spcBef>
                <a:spcPct val="0"/>
              </a:spcBef>
            </a:pPr>
            <a:r>
              <a:rPr lang="en-US" sz="3199" dirty="0" err="1">
                <a:solidFill>
                  <a:srgbClr val="FFB923"/>
                </a:solidFill>
                <a:latin typeface="Clear Sans Regular Bold"/>
              </a:rPr>
              <a:t>Приветствуем</a:t>
            </a:r>
            <a:r>
              <a:rPr lang="en-US" sz="3199" dirty="0">
                <a:solidFill>
                  <a:srgbClr val="FFB923"/>
                </a:solidFill>
                <a:latin typeface="Clear Sans Regular Bold"/>
              </a:rPr>
              <a:t> </a:t>
            </a:r>
            <a:r>
              <a:rPr lang="en-US" sz="3199" dirty="0" err="1">
                <a:solidFill>
                  <a:srgbClr val="FFB923"/>
                </a:solidFill>
                <a:latin typeface="Clear Sans Regular Bold"/>
              </a:rPr>
              <a:t>участников</a:t>
            </a:r>
            <a:r>
              <a:rPr lang="en-US" sz="3199" dirty="0">
                <a:solidFill>
                  <a:srgbClr val="FFB923"/>
                </a:solidFill>
                <a:latin typeface="Clear Sans Regular Bold"/>
              </a:rPr>
              <a:t> III </a:t>
            </a:r>
            <a:r>
              <a:rPr lang="en-US" sz="3199" dirty="0" err="1">
                <a:solidFill>
                  <a:srgbClr val="FFB923"/>
                </a:solidFill>
                <a:latin typeface="Clear Sans Regular Bold"/>
              </a:rPr>
              <a:t>этапа</a:t>
            </a:r>
            <a:r>
              <a:rPr lang="en-US" sz="3199" dirty="0">
                <a:solidFill>
                  <a:srgbClr val="FFB923"/>
                </a:solidFill>
                <a:latin typeface="Clear Sans Regular Bold"/>
              </a:rPr>
              <a:t> </a:t>
            </a:r>
            <a:r>
              <a:rPr lang="en-US" sz="3199" dirty="0" err="1">
                <a:solidFill>
                  <a:srgbClr val="FFB923"/>
                </a:solidFill>
                <a:latin typeface="Clear Sans Regular Bold"/>
              </a:rPr>
              <a:t>конкурса</a:t>
            </a:r>
            <a:r>
              <a:rPr lang="en-US" sz="3199" dirty="0">
                <a:solidFill>
                  <a:srgbClr val="FFB923"/>
                </a:solidFill>
                <a:latin typeface="Clear Sans Regular Bold"/>
              </a:rPr>
              <a:t>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0020" y="266700"/>
            <a:ext cx="18013167" cy="9529482"/>
            <a:chOff x="359025" y="246956"/>
            <a:chExt cx="17073798" cy="892899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25" y="246956"/>
              <a:ext cx="17073798" cy="892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7924800" y="6743700"/>
              <a:ext cx="609600" cy="609600"/>
            </a:xfrm>
            <a:prstGeom prst="rect">
              <a:avLst/>
            </a:prstGeom>
            <a:noFill/>
            <a:ln w="476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956176" y="7606552"/>
              <a:ext cx="1645024" cy="1569395"/>
            </a:xfrm>
            <a:prstGeom prst="rect">
              <a:avLst/>
            </a:prstGeom>
            <a:noFill/>
            <a:ln w="476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3911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8" y="643218"/>
            <a:ext cx="18303316" cy="933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24600" y="1562101"/>
            <a:ext cx="2057400" cy="533400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53300" y="3619501"/>
            <a:ext cx="643139" cy="325298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982200" y="3619502"/>
            <a:ext cx="643139" cy="325298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5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99797"/>
            <a:ext cx="18135600" cy="933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01000" y="1562101"/>
            <a:ext cx="2057400" cy="533400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33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571500"/>
            <a:ext cx="18023445" cy="954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29800" y="1562101"/>
            <a:ext cx="2057400" cy="533400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97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5" y="266700"/>
            <a:ext cx="18228030" cy="989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24600" y="9610393"/>
            <a:ext cx="5638800" cy="533400"/>
          </a:xfrm>
          <a:prstGeom prst="rect">
            <a:avLst/>
          </a:prstGeom>
          <a:noFill/>
          <a:ln w="984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35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54832"/>
            <a:ext cx="18077210" cy="921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82050" y="8649027"/>
            <a:ext cx="643139" cy="650597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60" t="21264" r="6608" b="71845"/>
          <a:stretch>
            <a:fillRect/>
          </a:stretch>
        </p:blipFill>
        <p:spPr>
          <a:xfrm>
            <a:off x="0" y="0"/>
            <a:ext cx="18288000" cy="72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4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56740" y="3794236"/>
            <a:ext cx="3098036" cy="30980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60" t="21264" r="6608" b="71845"/>
          <a:stretch>
            <a:fillRect/>
          </a:stretch>
        </p:blipFill>
        <p:spPr>
          <a:xfrm rot="-10800000">
            <a:off x="7426047" y="1999508"/>
            <a:ext cx="10861953" cy="8027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r="3919"/>
          <a:stretch>
            <a:fillRect/>
          </a:stretch>
        </p:blipFill>
        <p:spPr>
          <a:xfrm>
            <a:off x="0" y="0"/>
            <a:ext cx="8243048" cy="10287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041625" y="0"/>
            <a:ext cx="5163150" cy="10287000"/>
            <a:chOff x="0" y="0"/>
            <a:chExt cx="6884199" cy="13716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t="415" r="34"/>
            <a:stretch>
              <a:fillRect/>
            </a:stretch>
          </p:blipFill>
          <p:spPr>
            <a:xfrm>
              <a:off x="0" y="0"/>
              <a:ext cx="6884199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t="415" r="34"/>
            <a:stretch>
              <a:fillRect/>
            </a:stretch>
          </p:blipFill>
          <p:spPr>
            <a:xfrm>
              <a:off x="0" y="6858000"/>
              <a:ext cx="6884199" cy="6858000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8633388" y="3529965"/>
            <a:ext cx="6423353" cy="572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Clear Sans Regular Bold"/>
              </a:rPr>
              <a:t>Наименование ОО</a:t>
            </a:r>
          </a:p>
          <a:p>
            <a:pPr>
              <a:lnSpc>
                <a:spcPts val="5039"/>
              </a:lnSpc>
            </a:pPr>
            <a:endParaRPr lang="en-US" sz="3599">
              <a:solidFill>
                <a:srgbClr val="000000"/>
              </a:solidFill>
              <a:latin typeface="Clear Sans Regular Bold"/>
            </a:endParaRPr>
          </a:p>
          <a:p>
            <a:pPr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Clear Sans Regular Bold"/>
              </a:rPr>
              <a:t>ФИО</a:t>
            </a:r>
          </a:p>
          <a:p>
            <a:pPr>
              <a:lnSpc>
                <a:spcPts val="5039"/>
              </a:lnSpc>
            </a:pPr>
            <a:endParaRPr lang="en-US" sz="3599">
              <a:solidFill>
                <a:srgbClr val="000000"/>
              </a:solidFill>
              <a:latin typeface="Clear Sans Regular Bold"/>
            </a:endParaRPr>
          </a:p>
          <a:p>
            <a:pPr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Clear Sans Regular Bold"/>
              </a:rPr>
              <a:t>Должность</a:t>
            </a:r>
          </a:p>
          <a:p>
            <a:pPr>
              <a:lnSpc>
                <a:spcPts val="5039"/>
              </a:lnSpc>
            </a:pPr>
            <a:endParaRPr lang="en-US" sz="3599">
              <a:solidFill>
                <a:srgbClr val="000000"/>
              </a:solidFill>
              <a:latin typeface="Clear Sans Regular Bold"/>
            </a:endParaRPr>
          </a:p>
          <a:p>
            <a:pPr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Clear Sans Regular Bold"/>
              </a:rPr>
              <a:t>Контактный номер телефона  (с установленным приложением Wats'up)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46729" y="262297"/>
            <a:ext cx="10441271" cy="144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14"/>
              </a:lnSpc>
              <a:spcBef>
                <a:spcPct val="0"/>
              </a:spcBef>
            </a:pPr>
            <a:r>
              <a:rPr lang="en-US" sz="4153" dirty="0" err="1">
                <a:solidFill>
                  <a:srgbClr val="000000"/>
                </a:solidFill>
                <a:latin typeface="Clear Sans Regular Bold"/>
              </a:rPr>
              <a:t>Пропишите</a:t>
            </a:r>
            <a:r>
              <a:rPr lang="en-US" sz="4153" dirty="0">
                <a:solidFill>
                  <a:srgbClr val="000000"/>
                </a:solidFill>
                <a:latin typeface="Clear Sans Regular Bold"/>
              </a:rPr>
              <a:t> в </a:t>
            </a:r>
            <a:r>
              <a:rPr lang="en-US" sz="4153" dirty="0" err="1">
                <a:solidFill>
                  <a:srgbClr val="000000"/>
                </a:solidFill>
                <a:latin typeface="Clear Sans Regular Bold"/>
              </a:rPr>
              <a:t>чат</a:t>
            </a:r>
            <a:r>
              <a:rPr lang="en-US" sz="4153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4153" dirty="0" err="1">
                <a:solidFill>
                  <a:srgbClr val="000000"/>
                </a:solidFill>
                <a:latin typeface="Clear Sans Regular Bold"/>
              </a:rPr>
              <a:t>следующие</a:t>
            </a:r>
            <a:r>
              <a:rPr lang="en-US" sz="4153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4153" dirty="0" err="1">
                <a:solidFill>
                  <a:srgbClr val="000000"/>
                </a:solidFill>
                <a:latin typeface="Clear Sans Regular Bold"/>
              </a:rPr>
              <a:t>данные</a:t>
            </a:r>
            <a:r>
              <a:rPr lang="en-US" sz="4153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4153" dirty="0" err="1">
                <a:solidFill>
                  <a:srgbClr val="000000"/>
                </a:solidFill>
                <a:latin typeface="Clear Sans Regular Bold"/>
              </a:rPr>
              <a:t>выступающего</a:t>
            </a:r>
            <a:r>
              <a:rPr lang="en-US" sz="4153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4153" dirty="0" err="1">
                <a:solidFill>
                  <a:srgbClr val="000000"/>
                </a:solidFill>
                <a:latin typeface="Clear Sans Regular Bold"/>
              </a:rPr>
              <a:t>от</a:t>
            </a:r>
            <a:r>
              <a:rPr lang="en-US" sz="4153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4153" dirty="0" err="1">
                <a:solidFill>
                  <a:srgbClr val="000000"/>
                </a:solidFill>
                <a:latin typeface="Clear Sans Regular Bold"/>
              </a:rPr>
              <a:t>Вашей</a:t>
            </a:r>
            <a:r>
              <a:rPr lang="en-US" sz="4153" dirty="0">
                <a:solidFill>
                  <a:srgbClr val="000000"/>
                </a:solidFill>
                <a:latin typeface="Clear Sans Regular Bold"/>
              </a:rPr>
              <a:t> ОО: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82" y="-2241"/>
            <a:ext cx="14787282" cy="4917141"/>
          </a:xfrm>
          <a:prstGeom prst="rect">
            <a:avLst/>
          </a:prstGeom>
          <a:solidFill>
            <a:srgbClr val="FFB923"/>
          </a:solidFill>
        </p:spPr>
      </p:sp>
      <p:sp>
        <p:nvSpPr>
          <p:cNvPr id="3" name="Прямоугольник 2"/>
          <p:cNvSpPr/>
          <p:nvPr/>
        </p:nvSpPr>
        <p:spPr>
          <a:xfrm>
            <a:off x="1219200" y="3029768"/>
            <a:ext cx="14677416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900" dirty="0" smtClean="0">
                <a:solidFill>
                  <a:srgbClr val="000000"/>
                </a:solidFill>
                <a:latin typeface="Clear Sans Regular Bold"/>
              </a:rPr>
              <a:t>ВОПРОСЫ</a:t>
            </a:r>
            <a:endParaRPr lang="ru-RU" sz="23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60" t="21264" r="6608" b="71845"/>
          <a:stretch>
            <a:fillRect/>
          </a:stretch>
        </p:blipFill>
        <p:spPr>
          <a:xfrm rot="-10800000">
            <a:off x="7426047" y="7048500"/>
            <a:ext cx="10861953" cy="8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6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4337476"/>
            <a:ext cx="17723788" cy="0"/>
          </a:xfrm>
          <a:prstGeom prst="line">
            <a:avLst/>
          </a:prstGeom>
          <a:ln w="19050" cap="rnd">
            <a:solidFill>
              <a:srgbClr val="FFB92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4217518"/>
            <a:ext cx="289334" cy="258967"/>
          </a:xfrm>
          <a:prstGeom prst="rect">
            <a:avLst/>
          </a:prstGeom>
          <a:solidFill>
            <a:srgbClr val="FFB923"/>
          </a:solidFill>
        </p:spPr>
      </p:sp>
      <p:sp>
        <p:nvSpPr>
          <p:cNvPr id="4" name="AutoShape 4"/>
          <p:cNvSpPr/>
          <p:nvPr/>
        </p:nvSpPr>
        <p:spPr>
          <a:xfrm>
            <a:off x="5095804" y="4227043"/>
            <a:ext cx="289334" cy="258967"/>
          </a:xfrm>
          <a:prstGeom prst="rect">
            <a:avLst/>
          </a:prstGeom>
          <a:solidFill>
            <a:srgbClr val="FFB923"/>
          </a:solidFill>
        </p:spPr>
      </p:sp>
      <p:sp>
        <p:nvSpPr>
          <p:cNvPr id="5" name="AutoShape 5"/>
          <p:cNvSpPr/>
          <p:nvPr/>
        </p:nvSpPr>
        <p:spPr>
          <a:xfrm>
            <a:off x="9392084" y="4227043"/>
            <a:ext cx="289334" cy="258967"/>
          </a:xfrm>
          <a:prstGeom prst="rect">
            <a:avLst/>
          </a:prstGeom>
          <a:solidFill>
            <a:srgbClr val="FFB923"/>
          </a:solidFill>
        </p:spPr>
      </p:sp>
      <p:sp>
        <p:nvSpPr>
          <p:cNvPr id="6" name="AutoShape 6"/>
          <p:cNvSpPr/>
          <p:nvPr/>
        </p:nvSpPr>
        <p:spPr>
          <a:xfrm>
            <a:off x="13687760" y="4227043"/>
            <a:ext cx="3336935" cy="258967"/>
          </a:xfrm>
          <a:prstGeom prst="rect">
            <a:avLst/>
          </a:prstGeom>
          <a:solidFill>
            <a:srgbClr val="FFB923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76350" y="237694"/>
            <a:ext cx="3339409" cy="344713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903419" y="1028700"/>
            <a:ext cx="14132213" cy="3155661"/>
            <a:chOff x="0" y="0"/>
            <a:chExt cx="18842950" cy="4207549"/>
          </a:xfrm>
        </p:grpSpPr>
        <p:sp>
          <p:nvSpPr>
            <p:cNvPr id="9" name="TextBox 9"/>
            <p:cNvSpPr txBox="1"/>
            <p:nvPr/>
          </p:nvSpPr>
          <p:spPr>
            <a:xfrm>
              <a:off x="0" y="76200"/>
              <a:ext cx="18842950" cy="3217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9349"/>
                </a:lnSpc>
                <a:spcBef>
                  <a:spcPct val="0"/>
                </a:spcBef>
              </a:pPr>
              <a:r>
                <a:rPr lang="en-US" sz="8499">
                  <a:solidFill>
                    <a:srgbClr val="000000"/>
                  </a:solidFill>
                  <a:latin typeface="Hammersmith One Bold"/>
                </a:rPr>
                <a:t>Этапы конкурса "Лучший сайт 2021"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569374"/>
              <a:ext cx="1884295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813972" y="5297861"/>
            <a:ext cx="2927617" cy="2722992"/>
            <a:chOff x="0" y="0"/>
            <a:chExt cx="3903490" cy="363065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551031"/>
              <a:ext cx="3903490" cy="2079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Clear Sans Regular"/>
                </a:rPr>
                <a:t>ООО - 9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Clear Sans Regular"/>
                </a:rPr>
                <a:t>ДОО - 51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Clear Sans Regular"/>
                </a:rPr>
                <a:t>ОДО - 9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903490" cy="1322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29"/>
                </a:lnSpc>
              </a:pPr>
              <a:r>
                <a:rPr lang="en-US" sz="3099" spc="123">
                  <a:solidFill>
                    <a:srgbClr val="000000"/>
                  </a:solidFill>
                  <a:latin typeface="Clear Sans Regular Bold"/>
                </a:rPr>
                <a:t>ПОДАНО 69 ЗАЯВЛЕНИЙ: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760925" y="5276430"/>
            <a:ext cx="3383075" cy="2744424"/>
            <a:chOff x="0" y="-28575"/>
            <a:chExt cx="4510767" cy="365923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551031"/>
              <a:ext cx="4510767" cy="2079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 dirty="0">
                  <a:solidFill>
                    <a:srgbClr val="000000"/>
                  </a:solidFill>
                  <a:latin typeface="Clear Sans Regular"/>
                </a:rPr>
                <a:t>ООО - 3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 dirty="0">
                  <a:solidFill>
                    <a:srgbClr val="000000"/>
                  </a:solidFill>
                  <a:latin typeface="Clear Sans Regular"/>
                </a:rPr>
                <a:t>ДОО - 28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 dirty="0">
                  <a:solidFill>
                    <a:srgbClr val="000000"/>
                  </a:solidFill>
                  <a:latin typeface="Clear Sans Regular"/>
                </a:rPr>
                <a:t>ОДО - 6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4510767" cy="1367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29"/>
                </a:lnSpc>
              </a:pPr>
              <a:r>
                <a:rPr lang="en-US" sz="3099" spc="123" dirty="0" smtClean="0">
                  <a:solidFill>
                    <a:srgbClr val="000000"/>
                  </a:solidFill>
                  <a:latin typeface="Clear Sans Regular Bold"/>
                </a:rPr>
                <a:t>В</a:t>
              </a:r>
              <a:r>
                <a:rPr lang="ru-RU" sz="3099" spc="123" dirty="0">
                  <a:solidFill>
                    <a:srgbClr val="000000"/>
                  </a:solidFill>
                  <a:latin typeface="Clear Sans Regular Bold"/>
                </a:rPr>
                <a:t>О</a:t>
              </a:r>
              <a:r>
                <a:rPr lang="en-US" sz="3099" spc="123" dirty="0" smtClean="0">
                  <a:solidFill>
                    <a:srgbClr val="000000"/>
                  </a:solidFill>
                  <a:latin typeface="Clear Sans Regular Bold"/>
                </a:rPr>
                <a:t> </a:t>
              </a:r>
              <a:r>
                <a:rPr lang="en-US" sz="3099" spc="123" dirty="0">
                  <a:solidFill>
                    <a:srgbClr val="000000"/>
                  </a:solidFill>
                  <a:latin typeface="Clear Sans Regular Bold"/>
                </a:rPr>
                <a:t>II ЭТАП ПРОШЛИ 37 ОО: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992208" y="5297861"/>
            <a:ext cx="3383075" cy="2512639"/>
            <a:chOff x="0" y="0"/>
            <a:chExt cx="4510767" cy="2021142"/>
          </a:xfrm>
        </p:grpSpPr>
        <p:sp>
          <p:nvSpPr>
            <p:cNvPr id="18" name="TextBox 18"/>
            <p:cNvSpPr txBox="1"/>
            <p:nvPr/>
          </p:nvSpPr>
          <p:spPr>
            <a:xfrm>
              <a:off x="0" y="1536849"/>
              <a:ext cx="4510767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endParaRPr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4510767" cy="129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 spc="120" dirty="0">
                  <a:solidFill>
                    <a:srgbClr val="000000"/>
                  </a:solidFill>
                  <a:latin typeface="Clear Sans Regular Bold"/>
                </a:rPr>
                <a:t>В III ЭТАП ПРОШЛИ 11 ОО: 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832427" y="5143500"/>
            <a:ext cx="3838533" cy="3859007"/>
            <a:chOff x="0" y="0"/>
            <a:chExt cx="5118043" cy="5145342"/>
          </a:xfrm>
        </p:grpSpPr>
        <p:sp>
          <p:nvSpPr>
            <p:cNvPr id="21" name="TextBox 21"/>
            <p:cNvSpPr txBox="1"/>
            <p:nvPr/>
          </p:nvSpPr>
          <p:spPr>
            <a:xfrm>
              <a:off x="0" y="1536849"/>
              <a:ext cx="5118043" cy="3608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11 </a:t>
              </a: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конкурсантов</a:t>
              </a: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будут</a:t>
              </a: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бороться</a:t>
              </a: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за</a:t>
              </a: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победу</a:t>
              </a: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 в </a:t>
              </a: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конкурсе</a:t>
              </a: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. </a:t>
              </a:r>
            </a:p>
            <a:p>
              <a:pPr>
                <a:lnSpc>
                  <a:spcPts val="3079"/>
                </a:lnSpc>
              </a:pPr>
              <a:endParaRPr lang="en-US" sz="2199" dirty="0">
                <a:solidFill>
                  <a:srgbClr val="000000"/>
                </a:solidFill>
                <a:latin typeface="Clear Sans Regular"/>
              </a:endParaRPr>
            </a:p>
            <a:p>
              <a:pPr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А </a:t>
              </a: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так</a:t>
              </a: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же</a:t>
              </a: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будут</a:t>
              </a: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объявлены</a:t>
              </a: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победители</a:t>
              </a: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дополнительных</a:t>
              </a: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номинаций</a:t>
              </a:r>
              <a:endParaRPr lang="en-US" sz="2199" dirty="0">
                <a:solidFill>
                  <a:srgbClr val="000000"/>
                </a:solidFill>
                <a:latin typeface="Clear Sans Regular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5118043" cy="129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 spc="120">
                  <a:solidFill>
                    <a:srgbClr val="000000"/>
                  </a:solidFill>
                  <a:latin typeface="Clear Sans Regular Bold"/>
                </a:rPr>
                <a:t>НА ФИНАЛЬНОМ МЕРОПРИЯТИИ </a:t>
              </a:r>
            </a:p>
          </p:txBody>
        </p:sp>
      </p:grpSp>
      <p:sp>
        <p:nvSpPr>
          <p:cNvPr id="24" name="TextBox 15"/>
          <p:cNvSpPr txBox="1"/>
          <p:nvPr/>
        </p:nvSpPr>
        <p:spPr>
          <a:xfrm>
            <a:off x="9960832" y="6461135"/>
            <a:ext cx="3383075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Clear Sans Regular"/>
              </a:rPr>
              <a:t>ООО - </a:t>
            </a:r>
            <a:r>
              <a:rPr lang="ru-RU" sz="2999" dirty="0" smtClean="0">
                <a:solidFill>
                  <a:srgbClr val="000000"/>
                </a:solidFill>
                <a:latin typeface="Clear Sans Regular"/>
              </a:rPr>
              <a:t>1</a:t>
            </a:r>
            <a:endParaRPr lang="en-US" sz="2999" dirty="0">
              <a:solidFill>
                <a:srgbClr val="000000"/>
              </a:solidFill>
              <a:latin typeface="Clear Sans Regular"/>
            </a:endParaRPr>
          </a:p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Clear Sans Regular"/>
              </a:rPr>
              <a:t>ДОО - </a:t>
            </a:r>
            <a:r>
              <a:rPr lang="ru-RU" sz="2999" dirty="0" smtClean="0">
                <a:solidFill>
                  <a:srgbClr val="000000"/>
                </a:solidFill>
                <a:latin typeface="Clear Sans Regular"/>
              </a:rPr>
              <a:t>7</a:t>
            </a:r>
            <a:endParaRPr lang="en-US" sz="2999" dirty="0">
              <a:solidFill>
                <a:srgbClr val="000000"/>
              </a:solidFill>
              <a:latin typeface="Clear Sans Regular"/>
            </a:endParaRPr>
          </a:p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Clear Sans Regular"/>
              </a:rPr>
              <a:t>ОДО - </a:t>
            </a:r>
            <a:r>
              <a:rPr lang="ru-RU" sz="2999" dirty="0" smtClean="0">
                <a:solidFill>
                  <a:srgbClr val="000000"/>
                </a:solidFill>
                <a:latin typeface="Clear Sans Regular"/>
              </a:rPr>
              <a:t>3</a:t>
            </a:r>
            <a:endParaRPr lang="en-US" sz="2999" dirty="0">
              <a:solidFill>
                <a:srgbClr val="000000"/>
              </a:solidFill>
              <a:latin typeface="Clear Sans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11063" y="-680309"/>
            <a:ext cx="7208898" cy="10719921"/>
          </a:xfrm>
          <a:prstGeom prst="rect">
            <a:avLst/>
          </a:prstGeom>
          <a:solidFill>
            <a:srgbClr val="FFB92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264209" y="7907849"/>
            <a:ext cx="689712" cy="7024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60" t="21264" r="6608" b="71845"/>
          <a:stretch>
            <a:fillRect/>
          </a:stretch>
        </p:blipFill>
        <p:spPr>
          <a:xfrm rot="5400000">
            <a:off x="12761773" y="4742132"/>
            <a:ext cx="10861953" cy="80273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909386" y="2718759"/>
            <a:ext cx="8234437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Clear Sans Regular"/>
              </a:rPr>
              <a:t>Подготовьте презентацию сайта своей ОО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50" r="34"/>
          <a:stretch>
            <a:fillRect/>
          </a:stretch>
        </p:blipFill>
        <p:spPr>
          <a:xfrm rot="5400000">
            <a:off x="8235120" y="2775739"/>
            <a:ext cx="399195" cy="39953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909386" y="3349312"/>
            <a:ext cx="8532841" cy="101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Clear Sans Regular"/>
              </a:rPr>
              <a:t>В презентации обозначьте преимущества вашего сайта, отличающие его от всех остальных.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50" r="34"/>
          <a:stretch>
            <a:fillRect/>
          </a:stretch>
        </p:blipFill>
        <p:spPr>
          <a:xfrm rot="5400000">
            <a:off x="8235120" y="3484617"/>
            <a:ext cx="399195" cy="39953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909386" y="4557079"/>
            <a:ext cx="8532841" cy="152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Clear Sans Regular"/>
              </a:rPr>
              <a:t>НЕ останавливайте свое внимание на пунктах и разделах сайта, регламентированных приказом Рособрнадзора и приказом ДО.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50" r="34"/>
          <a:stretch>
            <a:fillRect/>
          </a:stretch>
        </p:blipFill>
        <p:spPr>
          <a:xfrm rot="5400000">
            <a:off x="8235120" y="4679482"/>
            <a:ext cx="399195" cy="39953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909386" y="9085995"/>
            <a:ext cx="937861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lear Sans Regular"/>
              </a:rPr>
              <a:t>Подчеркните уникальность сайта Вашей ОО, транслируйте основную идею ведения сайта.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50" r="34"/>
          <a:stretch>
            <a:fillRect/>
          </a:stretch>
        </p:blipFill>
        <p:spPr>
          <a:xfrm rot="5400000">
            <a:off x="8235120" y="9200980"/>
            <a:ext cx="399195" cy="39953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909386" y="6298199"/>
            <a:ext cx="8532841" cy="255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Clear Sans Regular"/>
              </a:rPr>
              <a:t>Расскажите о своем видении идеального сайта образовательной организации, о Ваших уникальных страницах и разделах, о новом подходе или о своей инновационной идее, внесите предложения.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50" r="34"/>
          <a:stretch>
            <a:fillRect/>
          </a:stretch>
        </p:blipFill>
        <p:spPr>
          <a:xfrm rot="5400000">
            <a:off x="8235120" y="6355179"/>
            <a:ext cx="399195" cy="399534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262335" y="299976"/>
            <a:ext cx="10529047" cy="2237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86"/>
              </a:lnSpc>
            </a:pPr>
            <a:r>
              <a:rPr lang="en-US" sz="4605">
                <a:solidFill>
                  <a:srgbClr val="000000"/>
                </a:solidFill>
                <a:latin typeface="Hammersmith One"/>
              </a:rPr>
              <a:t>Для успешного выступления на финальном мероприятии конкурса "Лучший сайт - 2021"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8442" y="2024069"/>
            <a:ext cx="6839393" cy="208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40"/>
              </a:lnSpc>
              <a:spcBef>
                <a:spcPct val="0"/>
              </a:spcBef>
            </a:pPr>
            <a:r>
              <a:rPr lang="en-US" sz="7400">
                <a:solidFill>
                  <a:srgbClr val="FFFFFF"/>
                </a:solidFill>
                <a:latin typeface="Hammersmith One Bold"/>
              </a:rPr>
              <a:t>Уважаемые конкурсанты!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160" t="21264" r="6608" b="71845"/>
          <a:stretch>
            <a:fillRect/>
          </a:stretch>
        </p:blipFill>
        <p:spPr>
          <a:xfrm>
            <a:off x="158442" y="4108774"/>
            <a:ext cx="6839393" cy="5054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60" t="21264" r="6608" b="71845"/>
          <a:stretch>
            <a:fillRect/>
          </a:stretch>
        </p:blipFill>
        <p:spPr>
          <a:xfrm rot="5400000">
            <a:off x="-5335727" y="4742132"/>
            <a:ext cx="10861953" cy="8027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16243871" y="460339"/>
            <a:ext cx="689712" cy="7024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44649" y="3066462"/>
            <a:ext cx="5989150" cy="33539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416162" y="4065842"/>
            <a:ext cx="1245592" cy="10379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339958" y="3066462"/>
            <a:ext cx="4375823" cy="33539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844649" y="7877078"/>
            <a:ext cx="1783879" cy="17838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628528" y="7879147"/>
            <a:ext cx="1824378" cy="182437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44649" y="6600730"/>
            <a:ext cx="5989150" cy="600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sz="3699" spc="147">
                <a:solidFill>
                  <a:srgbClr val="000000"/>
                </a:solidFill>
                <a:latin typeface="Clear Sans Regular Bold"/>
              </a:rPr>
              <a:t>ВИДЕОМАТЕРИАЛЫ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69048" y="6577235"/>
            <a:ext cx="4808384" cy="600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sz="3699" spc="147" dirty="0">
                <a:solidFill>
                  <a:srgbClr val="000000"/>
                </a:solidFill>
                <a:latin typeface="Clear Sans Regular Bold"/>
              </a:rPr>
              <a:t>GIF ИЗОБРАЖЕНИЯ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82119" y="6577235"/>
            <a:ext cx="4233662" cy="1210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sz="3699" spc="147">
                <a:solidFill>
                  <a:srgbClr val="000000"/>
                </a:solidFill>
                <a:latin typeface="Clear Sans Regular Bold"/>
              </a:rPr>
              <a:t>АНИМАЦИЮ И ПЕРЕХОДЫ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844649" y="466725"/>
            <a:ext cx="12448798" cy="1879311"/>
            <a:chOff x="0" y="0"/>
            <a:chExt cx="16598397" cy="2505749"/>
          </a:xfrm>
        </p:grpSpPr>
        <p:sp>
          <p:nvSpPr>
            <p:cNvPr id="13" name="TextBox 13"/>
            <p:cNvSpPr txBox="1"/>
            <p:nvPr/>
          </p:nvSpPr>
          <p:spPr>
            <a:xfrm>
              <a:off x="0" y="76200"/>
              <a:ext cx="16598397" cy="1642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9349"/>
                </a:lnSpc>
                <a:spcBef>
                  <a:spcPct val="0"/>
                </a:spcBef>
              </a:pPr>
              <a:r>
                <a:rPr lang="en-US" sz="8499">
                  <a:solidFill>
                    <a:srgbClr val="000000"/>
                  </a:solidFill>
                  <a:latin typeface="Hammersmith One Bold"/>
                </a:rPr>
                <a:t>НЕ используйте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867574"/>
              <a:ext cx="16598397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 spc="120">
                  <a:solidFill>
                    <a:srgbClr val="000000"/>
                  </a:solidFill>
                  <a:latin typeface="Clear Sans Regular Bold"/>
                </a:rPr>
                <a:t>В СВОЕЙ ПРЕЗЕНТАЦИИ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558539" y="7989555"/>
            <a:ext cx="8466291" cy="152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sz="3699" spc="147">
                <a:solidFill>
                  <a:srgbClr val="000000"/>
                </a:solidFill>
                <a:latin typeface="Clear Sans Regular Bold"/>
              </a:rPr>
              <a:t> АУДИОМАТЕРИАЛЫ</a:t>
            </a:r>
          </a:p>
          <a:p>
            <a:pPr algn="ctr">
              <a:lnSpc>
                <a:spcPts val="3640"/>
              </a:lnSpc>
            </a:pPr>
            <a:r>
              <a:rPr lang="en-US" sz="2800" spc="112">
                <a:solidFill>
                  <a:srgbClr val="000000"/>
                </a:solidFill>
                <a:latin typeface="Clear Sans Regular Bold"/>
              </a:rPr>
              <a:t>(ЗА ИСКЛЮЧЕНИЕМ СОПРОВОЖДЕНИЯ ПРЗЕНТАЦИИ ГОЛОСОМ ВЫСТУПАЮЩЕГО)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790" y="2943656"/>
            <a:ext cx="3734809" cy="350138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819216" y="6020276"/>
            <a:ext cx="658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147" dirty="0">
                <a:solidFill>
                  <a:schemeClr val="bg1">
                    <a:lumMod val="50000"/>
                  </a:schemeClr>
                </a:solidFill>
                <a:latin typeface="Clear Sans Regular Bold"/>
              </a:rPr>
              <a:t>GIF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730"/>
            <a:ext cx="17990111" cy="963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60" t="21264" r="6608" b="71845"/>
          <a:stretch>
            <a:fillRect/>
          </a:stretch>
        </p:blipFill>
        <p:spPr>
          <a:xfrm flipH="1">
            <a:off x="8686800" y="388730"/>
            <a:ext cx="9601200" cy="4013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982200" y="4610100"/>
            <a:ext cx="4191000" cy="1143000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46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95267"/>
            <a:ext cx="16773848" cy="938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39000" y="5334000"/>
            <a:ext cx="4191000" cy="1143000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2"/>
          <p:cNvSpPr/>
          <p:nvPr/>
        </p:nvSpPr>
        <p:spPr>
          <a:xfrm>
            <a:off x="17593236" y="17925"/>
            <a:ext cx="694764" cy="10269076"/>
          </a:xfrm>
          <a:prstGeom prst="rect">
            <a:avLst/>
          </a:prstGeom>
          <a:solidFill>
            <a:srgbClr val="FFB923"/>
          </a:solidFill>
        </p:spPr>
      </p:sp>
      <p:sp>
        <p:nvSpPr>
          <p:cNvPr id="5" name="AutoShape 2"/>
          <p:cNvSpPr/>
          <p:nvPr/>
        </p:nvSpPr>
        <p:spPr>
          <a:xfrm>
            <a:off x="11582400" y="-1"/>
            <a:ext cx="6705600" cy="641479"/>
          </a:xfrm>
          <a:prstGeom prst="rect">
            <a:avLst/>
          </a:prstGeom>
          <a:solidFill>
            <a:srgbClr val="FFB923"/>
          </a:solidFill>
        </p:spPr>
      </p:sp>
    </p:spTree>
    <p:extLst>
      <p:ext uri="{BB962C8B-B14F-4D97-AF65-F5344CB8AC3E}">
        <p14:creationId xmlns:p14="http://schemas.microsoft.com/office/powerpoint/2010/main" val="106033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9" y="266700"/>
            <a:ext cx="18063882" cy="907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58400" y="8039100"/>
            <a:ext cx="609600" cy="609600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60" t="21264" r="6608" b="71845"/>
          <a:stretch>
            <a:fillRect/>
          </a:stretch>
        </p:blipFill>
        <p:spPr>
          <a:xfrm>
            <a:off x="0" y="9563100"/>
            <a:ext cx="18288000" cy="72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7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9" y="266700"/>
            <a:ext cx="18035778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72600" y="7886700"/>
            <a:ext cx="609600" cy="609600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60" t="21264" r="6608" b="71845"/>
          <a:stretch>
            <a:fillRect/>
          </a:stretch>
        </p:blipFill>
        <p:spPr>
          <a:xfrm rot="16200000">
            <a:off x="11906250" y="3905250"/>
            <a:ext cx="94869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8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04" y="823020"/>
            <a:ext cx="15973328" cy="817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3800" y="4762500"/>
            <a:ext cx="2895600" cy="2819400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579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253</Words>
  <Application>Microsoft Office PowerPoint</Application>
  <PresentationFormat>Произвольный</PresentationFormat>
  <Paragraphs>48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Hammersmith One Bold</vt:lpstr>
      <vt:lpstr>Calibri</vt:lpstr>
      <vt:lpstr>Clear Sans Regular Bold</vt:lpstr>
      <vt:lpstr>Hammersmith One</vt:lpstr>
      <vt:lpstr>Clear Sans Regular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Startup Business Animated Presentation</dc:title>
  <dc:creator>Ковалева Анастасия Сергеевна</dc:creator>
  <cp:lastModifiedBy>Ковалева Анастасия Сергеевна</cp:lastModifiedBy>
  <cp:revision>6</cp:revision>
  <dcterms:created xsi:type="dcterms:W3CDTF">2006-08-16T00:00:00Z</dcterms:created>
  <dcterms:modified xsi:type="dcterms:W3CDTF">2021-11-17T07:00:26Z</dcterms:modified>
  <dc:identifier>DAEvyJ-JM9c</dc:identifier>
</cp:coreProperties>
</file>