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18"/>
  </p:notesMasterIdLst>
  <p:sldIdLst>
    <p:sldId id="256" r:id="rId6"/>
    <p:sldId id="285" r:id="rId7"/>
    <p:sldId id="261" r:id="rId8"/>
    <p:sldId id="258" r:id="rId9"/>
    <p:sldId id="267" r:id="rId10"/>
    <p:sldId id="268" r:id="rId11"/>
    <p:sldId id="276" r:id="rId12"/>
    <p:sldId id="272" r:id="rId13"/>
    <p:sldId id="284" r:id="rId14"/>
    <p:sldId id="286" r:id="rId15"/>
    <p:sldId id="275" r:id="rId16"/>
    <p:sldId id="279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239476536150071E-2"/>
          <c:y val="1.6985343922359883E-2"/>
          <c:w val="0.96152104692769991"/>
          <c:h val="0.9745633101698377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explosion val="23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1617782152230971E-2"/>
                  <c:y val="1.49660979877515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FF0000"/>
                        </a:solidFill>
                      </a:rPr>
                      <a:t>не заключен контракт
</a:t>
                    </a:r>
                    <a:r>
                      <a:rPr lang="ru-RU" sz="1600" dirty="0">
                        <a:solidFill>
                          <a:srgbClr val="FF0000"/>
                        </a:solidFill>
                      </a:rPr>
                      <a:t>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Лист1!$A$1:$B$1</c:f>
              <c:strCache>
                <c:ptCount val="2"/>
                <c:pt idx="0">
                  <c:v>заключен контракт</c:v>
                </c:pt>
                <c:pt idx="1">
                  <c:v>не заключен контракт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84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effectLst>
              <a:outerShdw dist="50800" dir="5400000" algn="ctr" rotWithShape="0">
                <a:srgbClr val="000000">
                  <a:alpha val="43137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effectLst>
                <a:outerShdw dist="50800" dir="5400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  <a:effectLst>
                <a:outerShdw dist="50800" dir="5400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8064A2">
                  <a:lumMod val="60000"/>
                  <a:lumOff val="40000"/>
                </a:srgbClr>
              </a:solidFill>
              <a:effectLst>
                <a:outerShdw dist="50800" dir="5400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effectLst>
                <a:outerShdw dist="50800" dir="5400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effectLst>
                <a:outerShdw dist="50800" dir="5400000" algn="ctr" rotWithShape="0">
                  <a:srgbClr val="000000">
                    <a:alpha val="43137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Лист1!$A$41:$E$41</c:f>
              <c:numCache>
                <c:formatCode>General</c:formatCode>
                <c:ptCount val="5"/>
                <c:pt idx="0">
                  <c:v>7</c:v>
                </c:pt>
                <c:pt idx="1">
                  <c:v>20</c:v>
                </c:pt>
                <c:pt idx="2">
                  <c:v>68</c:v>
                </c:pt>
                <c:pt idx="3">
                  <c:v>73</c:v>
                </c:pt>
                <c:pt idx="4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78112"/>
        <c:axId val="43979904"/>
      </c:barChart>
      <c:catAx>
        <c:axId val="43978112"/>
        <c:scaling>
          <c:orientation val="minMax"/>
        </c:scaling>
        <c:delete val="1"/>
        <c:axPos val="b"/>
        <c:majorTickMark val="none"/>
        <c:minorTickMark val="none"/>
        <c:tickLblPos val="nextTo"/>
        <c:crossAx val="43979904"/>
        <c:crosses val="autoZero"/>
        <c:auto val="1"/>
        <c:lblAlgn val="ctr"/>
        <c:lblOffset val="100"/>
        <c:noMultiLvlLbl val="0"/>
      </c:catAx>
      <c:valAx>
        <c:axId val="43979904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4397811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1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371215955428825E-2"/>
          <c:y val="8.9824722135725135E-2"/>
          <c:w val="0.84818123479801333"/>
          <c:h val="0.85109850969322098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explosion val="15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3.3333333333333333E-2"/>
                  <c:y val="-0.3009259259259259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00B050"/>
                        </a:solidFill>
                      </a:defRPr>
                    </a:pPr>
                    <a:r>
                      <a:rPr lang="ru-RU" sz="1200" b="1" dirty="0"/>
                      <a:t>заключен контракт
</a:t>
                    </a:r>
                    <a:r>
                      <a:rPr lang="ru-RU" sz="1600" b="1" dirty="0"/>
                      <a:t>90%</a:t>
                    </a:r>
                    <a:endParaRPr lang="ru-RU" sz="16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9444444444444445E-2"/>
                  <c:y val="-0.34259259259259256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C00000"/>
                        </a:solidFill>
                      </a:defRPr>
                    </a:pPr>
                    <a:r>
                      <a:rPr lang="ru-RU" sz="1200" b="1" dirty="0"/>
                      <a:t>не заключен контракт
</a:t>
                    </a:r>
                    <a:r>
                      <a:rPr lang="ru-RU" sz="1600" b="1" dirty="0"/>
                      <a:t>10%</a:t>
                    </a:r>
                    <a:endParaRPr lang="ru-RU" sz="1600" dirty="0"/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Лист1!$A$25:$B$25</c:f>
              <c:strCache>
                <c:ptCount val="2"/>
                <c:pt idx="0">
                  <c:v>заключен контракт</c:v>
                </c:pt>
                <c:pt idx="1">
                  <c:v>не заключен контракт</c:v>
                </c:pt>
              </c:strCache>
            </c:strRef>
          </c:cat>
          <c:val>
            <c:numRef>
              <c:f>Лист1!$A$26:$B$26</c:f>
              <c:numCache>
                <c:formatCode>General</c:formatCode>
                <c:ptCount val="2"/>
                <c:pt idx="0">
                  <c:v>82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0627001040288"/>
          <c:y val="5.7393700082706861E-2"/>
          <c:w val="0.85751987152942599"/>
          <c:h val="0.8852125998345863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50800" dir="5400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effectLst>
                <a:outerShdw dist="50800" dir="5400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50800" dir="5400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50800" dir="5400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50800" dir="5400000" algn="ctr" rotWithShape="0">
                  <a:srgbClr val="000000">
                    <a:alpha val="43137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Лист1!$A$22:$E$22</c:f>
              <c:numCache>
                <c:formatCode>General</c:formatCode>
                <c:ptCount val="5"/>
                <c:pt idx="0">
                  <c:v>6</c:v>
                </c:pt>
                <c:pt idx="1">
                  <c:v>25</c:v>
                </c:pt>
                <c:pt idx="2">
                  <c:v>64</c:v>
                </c:pt>
                <c:pt idx="3">
                  <c:v>70</c:v>
                </c:pt>
                <c:pt idx="4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04384"/>
        <c:axId val="32705920"/>
      </c:barChart>
      <c:catAx>
        <c:axId val="32704384"/>
        <c:scaling>
          <c:orientation val="minMax"/>
        </c:scaling>
        <c:delete val="1"/>
        <c:axPos val="b"/>
        <c:majorTickMark val="none"/>
        <c:minorTickMark val="none"/>
        <c:tickLblPos val="nextTo"/>
        <c:crossAx val="32705920"/>
        <c:crosses val="autoZero"/>
        <c:auto val="1"/>
        <c:lblAlgn val="ctr"/>
        <c:lblOffset val="100"/>
        <c:noMultiLvlLbl val="0"/>
      </c:catAx>
      <c:valAx>
        <c:axId val="32705920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32704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54396325459318"/>
          <c:y val="2.8252405949256341E-2"/>
          <c:w val="0.89745603674540686"/>
          <c:h val="0.89719889180519097"/>
        </c:manualLayout>
      </c:layout>
      <c:barChart>
        <c:barDir val="col"/>
        <c:grouping val="clustered"/>
        <c:varyColors val="0"/>
        <c:ser>
          <c:idx val="0"/>
          <c:order val="0"/>
          <c:spPr>
            <a:effectLst>
              <a:outerShdw dist="50800" dir="5400000" algn="ctr" rotWithShape="0">
                <a:srgbClr val="000000">
                  <a:alpha val="43137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effectLst>
                <a:outerShdw dist="50800" dir="5400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50800" dir="5400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dist="50800" dir="5400000" algn="ctr" rotWithShape="0">
                  <a:srgbClr val="000000">
                    <a:alpha val="43137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50800" dir="5400000" algn="ctr" rotWithShape="0">
                  <a:srgbClr val="000000">
                    <a:alpha val="43137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Лист1!$A$76:$E$76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12</c:v>
                </c:pt>
                <c:pt idx="3">
                  <c:v>13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740864"/>
        <c:axId val="32742400"/>
      </c:barChart>
      <c:catAx>
        <c:axId val="32740864"/>
        <c:scaling>
          <c:orientation val="minMax"/>
        </c:scaling>
        <c:delete val="1"/>
        <c:axPos val="b"/>
        <c:majorTickMark val="out"/>
        <c:minorTickMark val="none"/>
        <c:tickLblPos val="nextTo"/>
        <c:crossAx val="32742400"/>
        <c:crosses val="autoZero"/>
        <c:auto val="1"/>
        <c:lblAlgn val="ctr"/>
        <c:lblOffset val="100"/>
        <c:noMultiLvlLbl val="0"/>
      </c:catAx>
      <c:valAx>
        <c:axId val="32742400"/>
        <c:scaling>
          <c:orientation val="minMax"/>
          <c:max val="25"/>
        </c:scaling>
        <c:delete val="0"/>
        <c:axPos val="l"/>
        <c:numFmt formatCode="General" sourceLinked="1"/>
        <c:majorTickMark val="out"/>
        <c:minorTickMark val="none"/>
        <c:tickLblPos val="nextTo"/>
        <c:crossAx val="32740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960629921259847E-2"/>
          <c:y val="5.1400554097404488E-2"/>
          <c:w val="0.88337270341207352"/>
          <c:h val="0.8971988918051909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Лист1!$A$64:$E$64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68</c:v>
                </c:pt>
                <c:pt idx="3">
                  <c:v>73</c:v>
                </c:pt>
                <c:pt idx="4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242048"/>
        <c:axId val="44243584"/>
      </c:barChart>
      <c:catAx>
        <c:axId val="44242048"/>
        <c:scaling>
          <c:orientation val="minMax"/>
        </c:scaling>
        <c:delete val="1"/>
        <c:axPos val="b"/>
        <c:majorTickMark val="out"/>
        <c:minorTickMark val="none"/>
        <c:tickLblPos val="nextTo"/>
        <c:crossAx val="44243584"/>
        <c:crosses val="autoZero"/>
        <c:auto val="1"/>
        <c:lblAlgn val="ctr"/>
        <c:lblOffset val="100"/>
        <c:noMultiLvlLbl val="0"/>
      </c:catAx>
      <c:valAx>
        <c:axId val="44243584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44242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74040-1233-4215-8276-F617C8DC82B7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1FDC3-C4C1-483D-A675-05DD914DB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008EE-9322-4AAA-BE40-1063F5EF89C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73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008EE-9322-4AAA-BE40-1063F5EF89CA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7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85A77-7B53-48FE-90DC-486BE4C49E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8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1ECD-59B4-4FFB-A209-EDEA534584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1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2059-23C1-4DCA-B134-E49076813C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06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F042-D47A-4AAD-9A9E-7F7752DC64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91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34BC-7DCB-4AED-81D9-73E0592251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95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0C04-999B-459D-A39F-9D69A2E8C7C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4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BFFF-18A3-4F53-9A6F-2B295D2937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5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3D41-F801-436D-8766-75962ABDE7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02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A7FE5-3FBC-4059-8098-BD00F988C8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40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90B1-CD5B-4928-95E2-12A558DB96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70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2475-266A-4F53-B646-5B023C68A0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97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499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38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30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22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94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60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8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98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39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03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27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66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88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8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532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59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2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52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604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026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7781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192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46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812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0378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900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5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4083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046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495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093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887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1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AD2F-C7F6-4382-B0B3-7F93ED0376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701C8-7B44-4013-A8E9-C03BAC8CD4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0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8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9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929" y="1772816"/>
            <a:ext cx="8392543" cy="4174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31587" y="2852936"/>
            <a:ext cx="8785225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>
            <a:spAutoFit/>
          </a:bodyPr>
          <a:lstStyle/>
          <a:p>
            <a:pPr algn="ctr"/>
            <a:r>
              <a:rPr lang="ru-RU" altLang="ru-RU" sz="3600" b="1" dirty="0">
                <a:latin typeface="Times New Roman" pitchFamily="18" charset="0"/>
                <a:cs typeface="Times New Roman" pitchFamily="18" charset="0"/>
              </a:rPr>
              <a:t>Федеральная информационная система </a:t>
            </a:r>
          </a:p>
          <a:p>
            <a:pPr algn="ctr"/>
            <a:r>
              <a:rPr lang="ru-RU" altLang="ru-RU" sz="3800" b="1" dirty="0">
                <a:latin typeface="Times New Roman" pitchFamily="18" charset="0"/>
                <a:cs typeface="Times New Roman" pitchFamily="18" charset="0"/>
              </a:rPr>
              <a:t>«Федеральный реестр сведений о документах об образовании и (или) о квалификации, документах </a:t>
            </a:r>
          </a:p>
          <a:p>
            <a:pPr algn="ctr"/>
            <a:r>
              <a:rPr lang="ru-RU" altLang="ru-RU" sz="3800" b="1" dirty="0">
                <a:latin typeface="Times New Roman" pitchFamily="18" charset="0"/>
                <a:cs typeface="Times New Roman" pitchFamily="18" charset="0"/>
              </a:rPr>
              <a:t>об обучении»</a:t>
            </a:r>
          </a:p>
        </p:txBody>
      </p:sp>
      <p:pic>
        <p:nvPicPr>
          <p:cNvPr id="1027" name="Picture 3" descr="C:\Users\gribanov\Desktop\d09cd0bdd0bed0b3d0bed186d0b2d0b5d182d0bdd0bed0b5d0b8d0b7d0bed0b1d180d0b0d0b6d0b5d0bdd0b8d0b5d0b3d0b5d180d0b1d0b0d09ad180d0b0d181d0bdd0bed0b4d0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3464"/>
            <a:ext cx="2160240" cy="182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Арка 9"/>
          <p:cNvSpPr/>
          <p:nvPr/>
        </p:nvSpPr>
        <p:spPr>
          <a:xfrm>
            <a:off x="-5934079" y="248023"/>
            <a:ext cx="7368325" cy="7368325"/>
          </a:xfrm>
          <a:prstGeom prst="blockArc">
            <a:avLst>
              <a:gd name="adj1" fmla="val 18900000"/>
              <a:gd name="adj2" fmla="val 2700000"/>
              <a:gd name="adj3" fmla="val 29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635545" y="1443874"/>
            <a:ext cx="8255859" cy="497508"/>
          </a:xfrm>
          <a:custGeom>
            <a:avLst/>
            <a:gdLst>
              <a:gd name="connsiteX0" fmla="*/ 0 w 8255859"/>
              <a:gd name="connsiteY0" fmla="*/ 0 h 497508"/>
              <a:gd name="connsiteX1" fmla="*/ 8255859 w 8255859"/>
              <a:gd name="connsiteY1" fmla="*/ 0 h 497508"/>
              <a:gd name="connsiteX2" fmla="*/ 8255859 w 8255859"/>
              <a:gd name="connsiteY2" fmla="*/ 497508 h 497508"/>
              <a:gd name="connsiteX3" fmla="*/ 0 w 8255859"/>
              <a:gd name="connsiteY3" fmla="*/ 497508 h 497508"/>
              <a:gd name="connsiteX4" fmla="*/ 0 w 8255859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859" h="497508">
                <a:moveTo>
                  <a:pt x="0" y="0"/>
                </a:moveTo>
                <a:lnTo>
                  <a:pt x="8255859" y="0"/>
                </a:lnTo>
                <a:lnTo>
                  <a:pt x="8255859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Заверенная организацией копия Устава/ Положения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24602" y="1381686"/>
            <a:ext cx="621886" cy="6218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3" name="Полилиния 12"/>
          <p:cNvSpPr/>
          <p:nvPr/>
        </p:nvSpPr>
        <p:spPr>
          <a:xfrm>
            <a:off x="1086084" y="2190576"/>
            <a:ext cx="7805320" cy="497508"/>
          </a:xfrm>
          <a:custGeom>
            <a:avLst/>
            <a:gdLst>
              <a:gd name="connsiteX0" fmla="*/ 0 w 7805320"/>
              <a:gd name="connsiteY0" fmla="*/ 0 h 497508"/>
              <a:gd name="connsiteX1" fmla="*/ 7805320 w 7805320"/>
              <a:gd name="connsiteY1" fmla="*/ 0 h 497508"/>
              <a:gd name="connsiteX2" fmla="*/ 7805320 w 7805320"/>
              <a:gd name="connsiteY2" fmla="*/ 497508 h 497508"/>
              <a:gd name="connsiteX3" fmla="*/ 0 w 7805320"/>
              <a:gd name="connsiteY3" fmla="*/ 497508 h 497508"/>
              <a:gd name="connsiteX4" fmla="*/ 0 w 7805320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5320" h="497508">
                <a:moveTo>
                  <a:pt x="0" y="0"/>
                </a:moveTo>
                <a:lnTo>
                  <a:pt x="7805320" y="0"/>
                </a:lnTo>
                <a:lnTo>
                  <a:pt x="7805320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Заверенная организацией копия Приказа о назначении руководителя</a:t>
            </a:r>
          </a:p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75141" y="2128387"/>
            <a:ext cx="621886" cy="6218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5" name="Полилиния 14"/>
          <p:cNvSpPr/>
          <p:nvPr/>
        </p:nvSpPr>
        <p:spPr>
          <a:xfrm>
            <a:off x="1332977" y="2936729"/>
            <a:ext cx="7558427" cy="497508"/>
          </a:xfrm>
          <a:custGeom>
            <a:avLst/>
            <a:gdLst>
              <a:gd name="connsiteX0" fmla="*/ 0 w 7558427"/>
              <a:gd name="connsiteY0" fmla="*/ 0 h 497508"/>
              <a:gd name="connsiteX1" fmla="*/ 7558427 w 7558427"/>
              <a:gd name="connsiteY1" fmla="*/ 0 h 497508"/>
              <a:gd name="connsiteX2" fmla="*/ 7558427 w 7558427"/>
              <a:gd name="connsiteY2" fmla="*/ 497508 h 497508"/>
              <a:gd name="connsiteX3" fmla="*/ 0 w 7558427"/>
              <a:gd name="connsiteY3" fmla="*/ 497508 h 497508"/>
              <a:gd name="connsiteX4" fmla="*/ 0 w 7558427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8427" h="497508">
                <a:moveTo>
                  <a:pt x="0" y="0"/>
                </a:moveTo>
                <a:lnTo>
                  <a:pt x="7558427" y="0"/>
                </a:lnTo>
                <a:lnTo>
                  <a:pt x="7558427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Заверенная организацией копия Приказа о назначении ответственного лица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022034" y="2874541"/>
            <a:ext cx="621886" cy="6218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7" name="Полилиния 16"/>
          <p:cNvSpPr/>
          <p:nvPr/>
        </p:nvSpPr>
        <p:spPr>
          <a:xfrm>
            <a:off x="1411808" y="3573016"/>
            <a:ext cx="7479597" cy="718338"/>
          </a:xfrm>
          <a:custGeom>
            <a:avLst/>
            <a:gdLst>
              <a:gd name="connsiteX0" fmla="*/ 0 w 7479597"/>
              <a:gd name="connsiteY0" fmla="*/ 0 h 718338"/>
              <a:gd name="connsiteX1" fmla="*/ 7479597 w 7479597"/>
              <a:gd name="connsiteY1" fmla="*/ 0 h 718338"/>
              <a:gd name="connsiteX2" fmla="*/ 7479597 w 7479597"/>
              <a:gd name="connsiteY2" fmla="*/ 718338 h 718338"/>
              <a:gd name="connsiteX3" fmla="*/ 0 w 7479597"/>
              <a:gd name="connsiteY3" fmla="*/ 718338 h 718338"/>
              <a:gd name="connsiteX4" fmla="*/ 0 w 7479597"/>
              <a:gd name="connsiteY4" fmla="*/ 0 h 71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9597" h="718338">
                <a:moveTo>
                  <a:pt x="0" y="0"/>
                </a:moveTo>
                <a:lnTo>
                  <a:pt x="7479597" y="0"/>
                </a:lnTo>
                <a:lnTo>
                  <a:pt x="7479597" y="718338"/>
                </a:lnTo>
                <a:lnTo>
                  <a:pt x="0" y="71833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Форма (в PDF и в Word) согласования схемы подключения к сети </a:t>
            </a:r>
            <a:r>
              <a:rPr lang="ru-RU" sz="1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Рособрнадзора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100865" y="3621242"/>
            <a:ext cx="621886" cy="6218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9" name="Полилиния 18"/>
          <p:cNvSpPr/>
          <p:nvPr/>
        </p:nvSpPr>
        <p:spPr>
          <a:xfrm>
            <a:off x="1332977" y="4430132"/>
            <a:ext cx="7558427" cy="497508"/>
          </a:xfrm>
          <a:custGeom>
            <a:avLst/>
            <a:gdLst>
              <a:gd name="connsiteX0" fmla="*/ 0 w 7558427"/>
              <a:gd name="connsiteY0" fmla="*/ 0 h 497508"/>
              <a:gd name="connsiteX1" fmla="*/ 7558427 w 7558427"/>
              <a:gd name="connsiteY1" fmla="*/ 0 h 497508"/>
              <a:gd name="connsiteX2" fmla="*/ 7558427 w 7558427"/>
              <a:gd name="connsiteY2" fmla="*/ 497508 h 497508"/>
              <a:gd name="connsiteX3" fmla="*/ 0 w 7558427"/>
              <a:gd name="connsiteY3" fmla="*/ 497508 h 497508"/>
              <a:gd name="connsiteX4" fmla="*/ 0 w 7558427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8427" h="497508">
                <a:moveTo>
                  <a:pt x="0" y="0"/>
                </a:moveTo>
                <a:lnTo>
                  <a:pt x="7558427" y="0"/>
                </a:lnTo>
                <a:lnTo>
                  <a:pt x="7558427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Письмо на имя директора ФГБУ «ФИОКО»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022034" y="4367943"/>
            <a:ext cx="621886" cy="6218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21" name="Полилиния 20"/>
          <p:cNvSpPr/>
          <p:nvPr/>
        </p:nvSpPr>
        <p:spPr>
          <a:xfrm>
            <a:off x="1086084" y="5085184"/>
            <a:ext cx="7805320" cy="679711"/>
          </a:xfrm>
          <a:custGeom>
            <a:avLst/>
            <a:gdLst>
              <a:gd name="connsiteX0" fmla="*/ 0 w 7805320"/>
              <a:gd name="connsiteY0" fmla="*/ 0 h 679711"/>
              <a:gd name="connsiteX1" fmla="*/ 7805320 w 7805320"/>
              <a:gd name="connsiteY1" fmla="*/ 0 h 679711"/>
              <a:gd name="connsiteX2" fmla="*/ 7805320 w 7805320"/>
              <a:gd name="connsiteY2" fmla="*/ 679711 h 679711"/>
              <a:gd name="connsiteX3" fmla="*/ 0 w 7805320"/>
              <a:gd name="connsiteY3" fmla="*/ 679711 h 679711"/>
              <a:gd name="connsiteX4" fmla="*/ 0 w 7805320"/>
              <a:gd name="connsiteY4" fmla="*/ 0 h 67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5320" h="679711">
                <a:moveTo>
                  <a:pt x="0" y="0"/>
                </a:moveTo>
                <a:lnTo>
                  <a:pt x="7805320" y="0"/>
                </a:lnTo>
                <a:lnTo>
                  <a:pt x="7805320" y="679711"/>
                </a:lnTo>
                <a:lnTo>
                  <a:pt x="0" y="67971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Заверенная организацией копия   аттестата соответствия (в соответствии с Положением по аттестации объектов информатизации по требованиям безопасности информации, утвержденным </a:t>
            </a:r>
            <a:r>
              <a:rPr lang="ru-RU" sz="1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Гостехкомиссией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РФ 25.11.1994)</a:t>
            </a:r>
            <a:endParaRPr lang="ru-RU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75141" y="5114097"/>
            <a:ext cx="621886" cy="6218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23" name="Полилиния 22"/>
          <p:cNvSpPr/>
          <p:nvPr/>
        </p:nvSpPr>
        <p:spPr>
          <a:xfrm>
            <a:off x="635545" y="5922987"/>
            <a:ext cx="8255859" cy="497508"/>
          </a:xfrm>
          <a:custGeom>
            <a:avLst/>
            <a:gdLst>
              <a:gd name="connsiteX0" fmla="*/ 0 w 8255859"/>
              <a:gd name="connsiteY0" fmla="*/ 0 h 497508"/>
              <a:gd name="connsiteX1" fmla="*/ 8255859 w 8255859"/>
              <a:gd name="connsiteY1" fmla="*/ 0 h 497508"/>
              <a:gd name="connsiteX2" fmla="*/ 8255859 w 8255859"/>
              <a:gd name="connsiteY2" fmla="*/ 497508 h 497508"/>
              <a:gd name="connsiteX3" fmla="*/ 0 w 8255859"/>
              <a:gd name="connsiteY3" fmla="*/ 497508 h 497508"/>
              <a:gd name="connsiteX4" fmla="*/ 0 w 8255859"/>
              <a:gd name="connsiteY4" fmla="*/ 0 h 497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859" h="497508">
                <a:moveTo>
                  <a:pt x="0" y="0"/>
                </a:moveTo>
                <a:lnTo>
                  <a:pt x="8255859" y="0"/>
                </a:lnTo>
                <a:lnTo>
                  <a:pt x="8255859" y="497508"/>
                </a:lnTo>
                <a:lnTo>
                  <a:pt x="0" y="4975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4898" tIns="35560" rIns="35560" bIns="35560" numCol="1" spcCol="1270" anchor="ctr" anchorCtr="0">
            <a:noAutofit/>
          </a:bodyPr>
          <a:lstStyle/>
          <a:p>
            <a:pPr>
              <a:spcBef>
                <a:spcPct val="0"/>
              </a:spcBef>
              <a:defRPr/>
            </a:pPr>
            <a:endParaRPr lang="ru-RU" sz="1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Заверенная организацией копия лицензии на право пользования </a:t>
            </a:r>
            <a:r>
              <a:rPr lang="ru-RU" sz="1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ViPNet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Сlient</a:t>
            </a:r>
            <a:r>
              <a:rPr lang="ru-RU" sz="1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для сети №3608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24602" y="5860798"/>
            <a:ext cx="621886" cy="6218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25" name="Прямоугольник 24"/>
          <p:cNvSpPr/>
          <p:nvPr/>
        </p:nvSpPr>
        <p:spPr>
          <a:xfrm>
            <a:off x="35496" y="116632"/>
            <a:ext cx="9108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prstClr val="white"/>
                </a:solidFill>
              </a:rPr>
              <a:t>ПАКЕТ ДОКУМЕНТОВ ДЛЯ ПОЛУЧЕНИЯ ДОСТУПА К ЗАЩИЩЕННОЙ СЕТИ РОСОБРНАДЗОРА (№3608)  ПО СХЕМЕ 1 ВАРИАНТ 2</a:t>
            </a:r>
            <a:endParaRPr lang="ru-RU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3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6021288"/>
            <a:ext cx="8208912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chemeClr val="bg1"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ea typeface="Times New Roman"/>
              </a:rPr>
              <a:t>С </a:t>
            </a:r>
            <a:r>
              <a:rPr lang="ru-RU" sz="2000" dirty="0">
                <a:solidFill>
                  <a:prstClr val="black"/>
                </a:solidFill>
                <a:ea typeface="Times New Roman"/>
              </a:rPr>
              <a:t>01.04.2018  </a:t>
            </a:r>
            <a:r>
              <a:rPr lang="ru-RU" sz="2000" dirty="0" smtClean="0">
                <a:solidFill>
                  <a:prstClr val="black"/>
                </a:solidFill>
                <a:ea typeface="Times New Roman"/>
              </a:rPr>
              <a:t>будет проводиться анализ  количества документов внесенных в ФИС ФРДО отдельно по 9 –м и 11-м классам</a:t>
            </a:r>
            <a:endParaRPr lang="ru-RU" sz="200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215" y="116632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cap="all" dirty="0" smtClean="0">
                <a:solidFill>
                  <a:prstClr val="white"/>
                </a:solidFill>
              </a:rPr>
              <a:t>Информация </a:t>
            </a:r>
            <a:r>
              <a:rPr lang="ru-RU" sz="2400" b="1" cap="all" dirty="0">
                <a:solidFill>
                  <a:prstClr val="white"/>
                </a:solidFill>
              </a:rPr>
              <a:t>по подключению к сети </a:t>
            </a:r>
            <a:r>
              <a:rPr lang="ru-RU" sz="2400" b="1" cap="all" dirty="0" smtClean="0">
                <a:solidFill>
                  <a:prstClr val="white"/>
                </a:solidFill>
              </a:rPr>
              <a:t>№3608 общеобразовательных организаций</a:t>
            </a:r>
            <a:endParaRPr lang="ru-RU" sz="2400" b="1" cap="all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766" y="1478668"/>
            <a:ext cx="4182930" cy="22159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 smtClean="0">
                <a:solidFill>
                  <a:prstClr val="black"/>
                </a:solidFill>
              </a:rPr>
              <a:t>Получено согласование в электронном виде  от  </a:t>
            </a:r>
            <a:r>
              <a:rPr lang="ru-RU" sz="2000" b="1" dirty="0" err="1" smtClean="0">
                <a:solidFill>
                  <a:prstClr val="black"/>
                </a:solidFill>
              </a:rPr>
              <a:t>Рособрнадзора</a:t>
            </a:r>
            <a:r>
              <a:rPr lang="ru-RU" sz="2000" b="1" dirty="0" smtClean="0">
                <a:solidFill>
                  <a:prstClr val="black"/>
                </a:solidFill>
              </a:rPr>
              <a:t> и </a:t>
            </a:r>
            <a:r>
              <a:rPr lang="ru-RU" sz="2000" b="1" dirty="0" smtClean="0">
                <a:solidFill>
                  <a:schemeClr val="tx1"/>
                </a:solidFill>
              </a:rPr>
              <a:t>отправлены </a:t>
            </a:r>
            <a:r>
              <a:rPr lang="ru-RU" sz="2000" b="1" dirty="0" smtClean="0">
                <a:solidFill>
                  <a:srgbClr val="FF0000"/>
                </a:solidFill>
              </a:rPr>
              <a:t>оригиналы документов </a:t>
            </a:r>
            <a:r>
              <a:rPr lang="ru-RU" sz="2000" b="1" dirty="0" smtClean="0">
                <a:solidFill>
                  <a:prstClr val="black"/>
                </a:solidFill>
              </a:rPr>
              <a:t>в ФГБУ «ФИОКО» на получение доступа </a:t>
            </a:r>
          </a:p>
          <a:p>
            <a:pPr lvl="0" algn="ctr">
              <a:lnSpc>
                <a:spcPct val="115000"/>
              </a:lnSpc>
            </a:pPr>
            <a:r>
              <a:rPr lang="ru-RU" sz="2000" b="1" dirty="0" smtClean="0">
                <a:solidFill>
                  <a:prstClr val="black"/>
                </a:solidFill>
              </a:rPr>
              <a:t>к сети №3608 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70005" y="1700808"/>
            <a:ext cx="362247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Гимназия № 25 (07.03.2018)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Гимназия № 69 (12.03.2018) 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Гимназия № 82 (15.03.2018)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</a:rPr>
              <a:t>СОШ № 37          (15.03.2018)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4537696" y="2380351"/>
            <a:ext cx="732309" cy="4126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4766" y="3847059"/>
            <a:ext cx="4182930" cy="18620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Направлены документы в </a:t>
            </a:r>
            <a:r>
              <a:rPr lang="ru-RU" sz="2000" b="1" dirty="0" smtClean="0">
                <a:solidFill>
                  <a:srgbClr val="FF0000"/>
                </a:solidFill>
              </a:rPr>
              <a:t>электроном виде </a:t>
            </a:r>
            <a:r>
              <a:rPr lang="ru-RU" sz="2000" b="1" dirty="0" smtClean="0">
                <a:solidFill>
                  <a:prstClr val="black"/>
                </a:solidFill>
              </a:rPr>
              <a:t>для получения согласования в ФГБУ «ФИОКО» на получение доступа </a:t>
            </a:r>
          </a:p>
          <a:p>
            <a:pPr lvl="0" algn="ctr">
              <a:lnSpc>
                <a:spcPct val="115000"/>
              </a:lnSpc>
            </a:pPr>
            <a:r>
              <a:rPr lang="ru-RU" sz="2000" b="1" dirty="0" smtClean="0">
                <a:solidFill>
                  <a:prstClr val="black"/>
                </a:solidFill>
              </a:rPr>
              <a:t>к сети №3608 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>
            <a:off x="4537695" y="4571771"/>
            <a:ext cx="732309" cy="4126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364088" y="4116363"/>
            <a:ext cx="3494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Гимназия № 36 </a:t>
            </a:r>
            <a:r>
              <a:rPr lang="ru-RU" sz="2000" dirty="0" smtClean="0"/>
              <a:t>(15.03.2018)</a:t>
            </a:r>
            <a:endParaRPr lang="ru-RU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/>
              <a:t>Гимназия № 23 </a:t>
            </a:r>
            <a:r>
              <a:rPr lang="ru-RU" sz="2000" dirty="0" smtClean="0"/>
              <a:t>(20.03.2018)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 smtClean="0"/>
              <a:t>Лицей № 4         (21.03.2018)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000" dirty="0" smtClean="0"/>
              <a:t>СОШ    № 38      (21.03.2018)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634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370" y="198696"/>
            <a:ext cx="9117300" cy="76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 anchor="ctr">
            <a:spAutoFit/>
          </a:bodyPr>
          <a:lstStyle/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200" b="1" kern="0" cap="all" dirty="0" smtClean="0">
                <a:solidFill>
                  <a:prstClr val="white"/>
                </a:solidFill>
              </a:rPr>
              <a:t>Консультационная поддержка  негосударственных и частных общеобразовательных организаций при работе в ФИС ФРДО</a:t>
            </a:r>
            <a:endParaRPr lang="ru-RU" altLang="ru-RU" sz="2200" b="1" kern="0" cap="all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9220" y="1268760"/>
            <a:ext cx="3384376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НЧОУ </a:t>
            </a:r>
            <a:r>
              <a:rPr lang="ru-RU" sz="2000" dirty="0"/>
              <a:t>«Лицей «ИСТЭК</a:t>
            </a:r>
            <a:r>
              <a:rPr lang="ru-RU" sz="2000" dirty="0" smtClean="0"/>
              <a:t>»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ЧОУ Гимназия «ЭРУДИТ» 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АНОО Гимназия «Лидер» 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ЧОУ </a:t>
            </a:r>
            <a:r>
              <a:rPr lang="ru-RU" sz="2000" dirty="0"/>
              <a:t>СОШ «Альтернатива» 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НЧОУ </a:t>
            </a:r>
            <a:r>
              <a:rPr lang="ru-RU" sz="2000" dirty="0"/>
              <a:t>СОШ </a:t>
            </a:r>
            <a:r>
              <a:rPr lang="ru-RU" sz="2000" dirty="0" smtClean="0"/>
              <a:t>КМШ</a:t>
            </a:r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НОП СОШ «Новатор» </a:t>
            </a:r>
            <a:endParaRPr lang="ru-RU" sz="2000" dirty="0" smtClean="0"/>
          </a:p>
          <a:p>
            <a:pPr marL="342900" indent="-3429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НСОУ «РПШ» </a:t>
            </a: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25835" y="1484784"/>
            <a:ext cx="4464496" cy="150810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Для работы в ФИС ФРДО приглашены негосударственные и частные общеобразовательные организации города Краснодара 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4762128" y="2032524"/>
            <a:ext cx="732309" cy="4126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6835" y="5013176"/>
            <a:ext cx="7992888" cy="80021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chemeClr val="bg1">
                <a:alpha val="28000"/>
              </a:schemeClr>
            </a:outerShdw>
          </a:effectLst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prstClr val="black"/>
                </a:solidFill>
                <a:ea typeface="Calibri"/>
                <a:cs typeface="Times New Roman"/>
              </a:rPr>
              <a:t>20 марта 2018 года для негосударственных и частных организаций  состоялось совещание-практикум по работе в ФИС ФРДО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38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Были проведены подготовительные организационные работы.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3277" y="1378446"/>
            <a:ext cx="187220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/>
              <a:t>20.12.2017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/>
              <a:t>17.02.2018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/>
              <a:t>20.03.2018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1523879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31976" y="1661315"/>
            <a:ext cx="6048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Совещание для  ответственных исполнителей за работу в ФИС ФРДО муниципальных общеобразовательных </a:t>
            </a:r>
            <a:r>
              <a:rPr lang="ru-RU" sz="2000" b="1" dirty="0" smtClean="0"/>
              <a:t>организаций, </a:t>
            </a:r>
            <a:r>
              <a:rPr lang="ru-RU" sz="2000" b="1" dirty="0" smtClean="0"/>
              <a:t>где были рассмотрены вопросы об организации работы по внесению данных в ФИС ФРДО.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31976" y="3573016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Совещание для </a:t>
            </a:r>
            <a:r>
              <a:rPr lang="ru-RU" sz="2000" b="1" dirty="0" smtClean="0"/>
              <a:t> директоров </a:t>
            </a:r>
            <a:r>
              <a:rPr lang="ru-RU" sz="2000" b="1" dirty="0"/>
              <a:t>муниципальных общеобразовательных </a:t>
            </a:r>
            <a:r>
              <a:rPr lang="ru-RU" sz="2000" b="1" dirty="0" smtClean="0"/>
              <a:t>организаций, </a:t>
            </a:r>
            <a:r>
              <a:rPr lang="ru-RU" sz="2000" b="1" dirty="0" smtClean="0"/>
              <a:t>где были представлены </a:t>
            </a:r>
            <a:r>
              <a:rPr lang="ru-RU" sz="2000" b="1" dirty="0" smtClean="0"/>
              <a:t>условия </a:t>
            </a:r>
            <a:r>
              <a:rPr lang="ru-RU" sz="2000" b="1" dirty="0" smtClean="0"/>
              <a:t>подключения к ФИС ФРДО и порядок внесения информации в ФИС </a:t>
            </a:r>
            <a:r>
              <a:rPr lang="ru-RU" sz="2000" b="1" dirty="0" smtClean="0"/>
              <a:t>ФРДО. 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25485" y="5157192"/>
            <a:ext cx="576064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dirty="0"/>
              <a:t>Совещание для  директоров </a:t>
            </a:r>
            <a:r>
              <a:rPr lang="ru-RU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негосударственных </a:t>
            </a: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и частных </a:t>
            </a:r>
            <a:r>
              <a:rPr lang="ru-RU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образовательных организаций  </a:t>
            </a:r>
            <a:r>
              <a:rPr lang="ru-RU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по </a:t>
            </a: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работе в ФИС </a:t>
            </a:r>
            <a:r>
              <a:rPr lang="ru-RU" sz="2000" b="1" dirty="0" smtClean="0">
                <a:solidFill>
                  <a:prstClr val="black"/>
                </a:solidFill>
                <a:ea typeface="Calibri"/>
                <a:cs typeface="Times New Roman"/>
              </a:rPr>
              <a:t>ФРДО.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86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0"/>
            <a:ext cx="84969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ВЫБРАННАЯ</a:t>
            </a:r>
            <a:r>
              <a:rPr lang="ru-RU" altLang="ru-RU" sz="2400" b="1" dirty="0">
                <a:solidFill>
                  <a:srgbClr val="0033CC"/>
                </a:solidFill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ПОДКЛЮЧЕНИЯ К СЕТИ РОСОБРНАДЗОРА </a:t>
            </a:r>
            <a:endParaRPr lang="ru-RU" alt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3608 ДЛЯ РАБОТЫ В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ФИС ФРДО</a:t>
            </a:r>
          </a:p>
          <a:p>
            <a:endParaRPr lang="ru-RU" sz="2200" dirty="0"/>
          </a:p>
        </p:txBody>
      </p:sp>
      <p:pic>
        <p:nvPicPr>
          <p:cNvPr id="4" name="Picture 2" descr="http://fioco.ru/Media/Default/Pictures/%D0%A4%D0%98%D0%A1%20%D0%A4%D0%A0%D0%94%D0%9E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760"/>
            <a:ext cx="7164388" cy="537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2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289815"/>
              </p:ext>
            </p:extLst>
          </p:nvPr>
        </p:nvGraphicFramePr>
        <p:xfrm>
          <a:off x="292648" y="1196752"/>
          <a:ext cx="8599832" cy="425570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149958"/>
                <a:gridCol w="2149958"/>
                <a:gridCol w="2149958"/>
                <a:gridCol w="2149958"/>
              </a:tblGrid>
              <a:tr h="42151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65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Организации, ожидающие доступ для подключения к сети № 3608 с 01.04.2018</a:t>
                      </a:r>
                    </a:p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32274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</a:t>
                      </a:r>
                      <a:endParaRPr lang="ru-RU" sz="1400" b="1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ЦВО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Образовательные организации </a:t>
                      </a:r>
                      <a:endParaRPr lang="ru-RU" sz="1400" b="1" kern="1200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ПВО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</a:t>
                      </a:r>
                      <a:endParaRPr lang="ru-RU" sz="1400" b="1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ЗВО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 </a:t>
                      </a:r>
                      <a:endParaRPr lang="ru-RU" sz="1400" b="1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КВО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6874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гимназия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МАОУ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лицей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</a:t>
                      </a: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69</a:t>
                      </a:r>
                    </a:p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МБОУ гимназия № 82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solidFill>
                      <a:schemeClr val="bg1"/>
                    </a:solidFill>
                  </a:tcPr>
                </a:tc>
              </a:tr>
              <a:tr h="351675">
                <a:tc gridSpan="4"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8 февраля 2018 года проводится мониторинг готовности организаций к работе в ФИС ФРДО</a:t>
                      </a:r>
                      <a:endParaRPr lang="ru-RU" sz="14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>
                    <a:solidFill>
                      <a:schemeClr val="bg1"/>
                    </a:solidFill>
                  </a:tcPr>
                </a:tc>
              </a:tr>
              <a:tr h="350143">
                <a:tc gridSpan="4"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апреля 2018 г. по  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21.12.2018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7012"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ОО округа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ОО округа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ОО округа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ОО округа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</a:tr>
              <a:tr h="370474">
                <a:tc gridSpan="4"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24.12.2018 по 28.12.2018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029">
                <a:tc gridSpan="4"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Итоговый мониторинг внесения информации</a:t>
                      </a:r>
                      <a:endParaRPr lang="ru-RU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83568" y="116632"/>
            <a:ext cx="8136904" cy="8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 anchor="ctr">
            <a:spAutoFit/>
          </a:bodyPr>
          <a:lstStyle/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 smtClean="0">
                <a:solidFill>
                  <a:schemeClr val="bg1"/>
                </a:solidFill>
                <a:latin typeface="+mj-lt"/>
              </a:rPr>
              <a:t>ГРАФИК ВНЕСЕНИЯ ИНФОРМАЦИИ ОБРАЗОВАТЕЛЬНЫМИ ОРГАНИЗАЦИЯМИ В ФИС ФРДО</a:t>
            </a:r>
            <a:endParaRPr lang="ru-RU" alt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287" y="5589240"/>
            <a:ext cx="8696193" cy="10772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chemeClr val="bg1"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prstClr val="black"/>
                </a:solidFill>
                <a:ea typeface="Times New Roman"/>
              </a:rPr>
              <a:t>Еженедельно на планерных совещаниях при директоре департамента </a:t>
            </a:r>
            <a:r>
              <a:rPr lang="ru-RU" sz="1600" b="1" dirty="0" smtClean="0">
                <a:solidFill>
                  <a:prstClr val="black"/>
                </a:solidFill>
                <a:ea typeface="Times New Roman"/>
              </a:rPr>
              <a:t>образования администрации </a:t>
            </a:r>
            <a:r>
              <a:rPr lang="ru-RU" sz="1600" b="1" dirty="0" smtClean="0">
                <a:solidFill>
                  <a:prstClr val="black"/>
                </a:solidFill>
                <a:ea typeface="Times New Roman"/>
              </a:rPr>
              <a:t>муниципального образования город Краснодар заслушивается вопрос о готовности общеобразовательных организаций  к работе в ФИС ФРДО, что является существенным стимулирующим действием к повышению качества этой работы. </a:t>
            </a:r>
            <a:endParaRPr lang="ru-RU" sz="1600" b="1" dirty="0">
              <a:solidFill>
                <a:prstClr val="black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37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57" y="1196752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Всего муниципальных общеобразовательных организаций – 90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504" y="167919"/>
            <a:ext cx="9009796" cy="8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 anchor="ctr">
            <a:spAutoFit/>
          </a:bodyPr>
          <a:lstStyle/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prstClr val="white"/>
                </a:solidFill>
              </a:rPr>
              <a:t>МОНИТОРИНГ ГОТОВНОСТИ К РАБОТЕ В </a:t>
            </a:r>
          </a:p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prstClr val="white"/>
                </a:solidFill>
              </a:rPr>
              <a:t>ФИС </a:t>
            </a:r>
            <a:r>
              <a:rPr lang="ru-RU" altLang="ru-RU" sz="2400" b="1" dirty="0" smtClean="0">
                <a:solidFill>
                  <a:prstClr val="white"/>
                </a:solidFill>
              </a:rPr>
              <a:t>ФРДО по состоянию на 20.03.2018</a:t>
            </a:r>
            <a:endParaRPr lang="ru-RU" altLang="ru-RU" sz="2400" b="1" dirty="0">
              <a:solidFill>
                <a:prstClr val="white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689051"/>
              </p:ext>
            </p:extLst>
          </p:nvPr>
        </p:nvGraphicFramePr>
        <p:xfrm>
          <a:off x="179512" y="1556792"/>
          <a:ext cx="878497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4976"/>
              </a:tblGrid>
              <a:tr h="6184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Заключение контракта на приобретение необходимого программного обеспечения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 проведение аттестации рабочего места.  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46458"/>
              </p:ext>
            </p:extLst>
          </p:nvPr>
        </p:nvGraphicFramePr>
        <p:xfrm>
          <a:off x="179512" y="2204864"/>
          <a:ext cx="38164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194243"/>
              </p:ext>
            </p:extLst>
          </p:nvPr>
        </p:nvGraphicFramePr>
        <p:xfrm>
          <a:off x="3851919" y="2276872"/>
          <a:ext cx="508373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7"/>
          <p:cNvSpPr txBox="1"/>
          <p:nvPr/>
        </p:nvSpPr>
        <p:spPr>
          <a:xfrm>
            <a:off x="4247930" y="6130680"/>
            <a:ext cx="996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prstClr val="black"/>
                </a:solidFill>
              </a:rPr>
              <a:t>08.02.18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6056" y="6130680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22.02.18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6122170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kern="0" dirty="0" smtClean="0">
                <a:solidFill>
                  <a:prstClr val="black"/>
                </a:solidFill>
              </a:rPr>
              <a:t>12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.03.18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6256" y="6122170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kern="0" dirty="0" smtClean="0">
                <a:solidFill>
                  <a:prstClr val="black"/>
                </a:solidFill>
              </a:rPr>
              <a:t>16</a:t>
            </a: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.03.18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83521" y="6113307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20.03.18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247930" y="6130680"/>
            <a:ext cx="44285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0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504" y="167919"/>
            <a:ext cx="9009796" cy="8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 anchor="ctr">
            <a:spAutoFit/>
          </a:bodyPr>
          <a:lstStyle/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prstClr val="white"/>
                </a:solidFill>
              </a:rPr>
              <a:t>МОНИТОРИНГ ГОТОВНОСТИ К РАБОТЕ В </a:t>
            </a:r>
          </a:p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dirty="0">
                <a:solidFill>
                  <a:prstClr val="white"/>
                </a:solidFill>
              </a:rPr>
              <a:t>ФИС </a:t>
            </a:r>
            <a:r>
              <a:rPr lang="ru-RU" altLang="ru-RU" sz="2400" b="1" dirty="0" smtClean="0">
                <a:solidFill>
                  <a:prstClr val="white"/>
                </a:solidFill>
              </a:rPr>
              <a:t>ФРДО по состоянию на 20.03.2018</a:t>
            </a:r>
            <a:endParaRPr lang="ru-RU" altLang="ru-RU" sz="2400" b="1" dirty="0">
              <a:solidFill>
                <a:prstClr val="white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837679"/>
              </p:ext>
            </p:extLst>
          </p:nvPr>
        </p:nvGraphicFramePr>
        <p:xfrm>
          <a:off x="179512" y="1268760"/>
          <a:ext cx="879199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1990"/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Заключение контракта на приобретение квалифицированного сертификата ключа.  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809715"/>
              </p:ext>
            </p:extLst>
          </p:nvPr>
        </p:nvGraphicFramePr>
        <p:xfrm>
          <a:off x="107504" y="1628801"/>
          <a:ext cx="374441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053227"/>
              </p:ext>
            </p:extLst>
          </p:nvPr>
        </p:nvGraphicFramePr>
        <p:xfrm>
          <a:off x="130096" y="3497233"/>
          <a:ext cx="3960440" cy="2816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7"/>
          <p:cNvSpPr txBox="1"/>
          <p:nvPr/>
        </p:nvSpPr>
        <p:spPr>
          <a:xfrm>
            <a:off x="395536" y="6182870"/>
            <a:ext cx="996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prstClr val="black"/>
                </a:solidFill>
              </a:rPr>
              <a:t>08.02.18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084040" y="6182870"/>
            <a:ext cx="996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prstClr val="black"/>
                </a:solidFill>
              </a:rPr>
              <a:t>22.02.18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763688" y="6182870"/>
            <a:ext cx="996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prstClr val="black"/>
                </a:solidFill>
              </a:rPr>
              <a:t>12.03.18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2411760" y="6182870"/>
            <a:ext cx="996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prstClr val="black"/>
                </a:solidFill>
              </a:rPr>
              <a:t>16.03.18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3121218" y="6182870"/>
            <a:ext cx="996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prstClr val="black"/>
                </a:solidFill>
              </a:rPr>
              <a:t>20.03.18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83971" y="4773975"/>
            <a:ext cx="4841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Образовательными организациями выбрано </a:t>
            </a:r>
            <a:r>
              <a:rPr lang="ru-RU" sz="2400" b="1" dirty="0" smtClean="0"/>
              <a:t>7</a:t>
            </a:r>
            <a:r>
              <a:rPr lang="ru-RU" sz="2000" b="1" dirty="0" smtClean="0"/>
              <a:t> поставщиков услуг из различных городов страны.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24257" y="6021288"/>
            <a:ext cx="486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        Краснодар                        Москва</a:t>
            </a:r>
          </a:p>
          <a:p>
            <a:r>
              <a:rPr lang="ru-RU" sz="1600" b="1" dirty="0" smtClean="0"/>
              <a:t>        Белгород                           Волгоград</a:t>
            </a:r>
            <a:endParaRPr lang="ru-RU" sz="1600" b="1" dirty="0"/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910005"/>
              </p:ext>
            </p:extLst>
          </p:nvPr>
        </p:nvGraphicFramePr>
        <p:xfrm>
          <a:off x="4117920" y="1916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TextBox 7"/>
          <p:cNvSpPr txBox="1"/>
          <p:nvPr/>
        </p:nvSpPr>
        <p:spPr>
          <a:xfrm>
            <a:off x="4499992" y="4509119"/>
            <a:ext cx="996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prstClr val="black"/>
                </a:solidFill>
              </a:rPr>
              <a:t>08.02.18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7" name="TextBox 7"/>
          <p:cNvSpPr txBox="1"/>
          <p:nvPr/>
        </p:nvSpPr>
        <p:spPr>
          <a:xfrm>
            <a:off x="5343348" y="4509119"/>
            <a:ext cx="996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prstClr val="black"/>
                </a:solidFill>
              </a:rPr>
              <a:t>22.02.18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8" name="TextBox 7"/>
          <p:cNvSpPr txBox="1"/>
          <p:nvPr/>
        </p:nvSpPr>
        <p:spPr>
          <a:xfrm>
            <a:off x="6156176" y="4509119"/>
            <a:ext cx="996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prstClr val="black"/>
                </a:solidFill>
              </a:rPr>
              <a:t>12.03.18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9" name="TextBox 7"/>
          <p:cNvSpPr txBox="1"/>
          <p:nvPr/>
        </p:nvSpPr>
        <p:spPr>
          <a:xfrm>
            <a:off x="6948264" y="4509119"/>
            <a:ext cx="996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prstClr val="black"/>
                </a:solidFill>
              </a:rPr>
              <a:t>16.03.18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7820879" y="4498370"/>
            <a:ext cx="996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prstClr val="black"/>
                </a:solidFill>
              </a:rPr>
              <a:t>20.03.18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2402" y="1772816"/>
            <a:ext cx="4235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Приобретен квалифицированный сертификат ключа.</a:t>
            </a:r>
            <a:endParaRPr lang="ru-RU" sz="1600" b="1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39552" y="6182870"/>
            <a:ext cx="33843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4612402" y="4498370"/>
            <a:ext cx="39920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1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196752"/>
            <a:ext cx="4248472" cy="5400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/>
              <a:t>Подобраны и подготовлены в общеобразовательных организациях помещения для работы:</a:t>
            </a:r>
          </a:p>
          <a:p>
            <a:pPr lvl="0"/>
            <a:r>
              <a:rPr lang="ru-RU" sz="1450" dirty="0"/>
              <a:t>В</a:t>
            </a:r>
            <a:r>
              <a:rPr lang="ru-RU" sz="1450" dirty="0" smtClean="0"/>
              <a:t>ход </a:t>
            </a:r>
            <a:r>
              <a:rPr lang="ru-RU" sz="1450" dirty="0"/>
              <a:t>в </a:t>
            </a:r>
            <a:r>
              <a:rPr lang="ru-RU" sz="1450" dirty="0" smtClean="0"/>
              <a:t>помещения оборудован </a:t>
            </a:r>
            <a:r>
              <a:rPr lang="ru-RU" sz="1450" dirty="0"/>
              <a:t>крепкими плотно запираемыми дверьми с крепкими замками;</a:t>
            </a:r>
          </a:p>
          <a:p>
            <a:pPr lvl="0"/>
            <a:r>
              <a:rPr lang="ru-RU" sz="1450" dirty="0"/>
              <a:t>О</a:t>
            </a:r>
            <a:r>
              <a:rPr lang="ru-RU" sz="1450" dirty="0" smtClean="0"/>
              <a:t>кна </a:t>
            </a:r>
            <a:r>
              <a:rPr lang="ru-RU" sz="1450" dirty="0"/>
              <a:t>помещений, находящихся на первом или последнем этажах здания, а также вблизи пожарных лестниц </a:t>
            </a:r>
            <a:r>
              <a:rPr lang="ru-RU" sz="1450" dirty="0" smtClean="0"/>
              <a:t>оснащены </a:t>
            </a:r>
            <a:r>
              <a:rPr lang="ru-RU" sz="1450" dirty="0"/>
              <a:t>решетками или сигнализацией;</a:t>
            </a:r>
          </a:p>
          <a:p>
            <a:pPr lvl="0"/>
            <a:r>
              <a:rPr lang="ru-RU" sz="1450" dirty="0"/>
              <a:t>В</a:t>
            </a:r>
            <a:r>
              <a:rPr lang="ru-RU" sz="1450" dirty="0" smtClean="0"/>
              <a:t>ходные </a:t>
            </a:r>
            <a:r>
              <a:rPr lang="ru-RU" sz="1450" dirty="0"/>
              <a:t>двери помещения </a:t>
            </a:r>
            <a:r>
              <a:rPr lang="ru-RU" sz="1450" dirty="0" smtClean="0"/>
              <a:t>оснащены </a:t>
            </a:r>
            <a:r>
              <a:rPr lang="ru-RU" sz="1450" dirty="0"/>
              <a:t>опечатывающими устройствами (пломбираторами);</a:t>
            </a:r>
          </a:p>
          <a:p>
            <a:pPr lvl="0"/>
            <a:r>
              <a:rPr lang="ru-RU" sz="1450" dirty="0"/>
              <a:t>В</a:t>
            </a:r>
            <a:r>
              <a:rPr lang="ru-RU" sz="1450" dirty="0" smtClean="0"/>
              <a:t>ходная </a:t>
            </a:r>
            <a:r>
              <a:rPr lang="ru-RU" sz="1450" dirty="0"/>
              <a:t>дверь помещения </a:t>
            </a:r>
            <a:r>
              <a:rPr lang="ru-RU" sz="1450" dirty="0" smtClean="0"/>
              <a:t>оснащена </a:t>
            </a:r>
            <a:r>
              <a:rPr lang="ru-RU" sz="1450" dirty="0"/>
              <a:t>утвержденным списком лиц, имеющим права доступа (прохода) в данное помещение;</a:t>
            </a:r>
          </a:p>
          <a:p>
            <a:pPr lvl="0"/>
            <a:r>
              <a:rPr lang="ru-RU" sz="1450" dirty="0"/>
              <a:t>Д</a:t>
            </a:r>
            <a:r>
              <a:rPr lang="ru-RU" sz="1450" dirty="0" smtClean="0"/>
              <a:t>ля </a:t>
            </a:r>
            <a:r>
              <a:rPr lang="ru-RU" sz="1450" dirty="0"/>
              <a:t>хранения дистрибутивов, ключевых носителей, технической и эксплуатационной документации на средства криптографической защиты информации (далее – СКЗИ) помещение </a:t>
            </a:r>
            <a:r>
              <a:rPr lang="ru-RU" sz="1450" dirty="0" smtClean="0"/>
              <a:t>оснащено </a:t>
            </a:r>
            <a:r>
              <a:rPr lang="ru-RU" sz="1450" dirty="0"/>
              <a:t>запираемым ящиком, сейфом или запираемым металлическим </a:t>
            </a:r>
            <a:r>
              <a:rPr lang="ru-RU" sz="1450" dirty="0" smtClean="0"/>
              <a:t>шкафом</a:t>
            </a:r>
            <a:r>
              <a:rPr lang="ru-RU" sz="1450" b="1" dirty="0"/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71600" y="116632"/>
            <a:ext cx="7524328" cy="864096"/>
          </a:xfrm>
          <a:prstGeom prst="rect">
            <a:avLst/>
          </a:prstGeom>
          <a:noFill/>
          <a:ln>
            <a:noFill/>
          </a:ln>
          <a:extLst/>
        </p:spPr>
        <p:txBody>
          <a:bodyPr lIns="107275" tIns="53637" rIns="107275" bIns="53637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072743">
              <a:defRPr/>
            </a:pPr>
            <a:r>
              <a:rPr lang="ru-RU" sz="2400" b="1" dirty="0" smtClean="0">
                <a:solidFill>
                  <a:prstClr val="white"/>
                </a:solidFill>
              </a:rPr>
              <a:t>ТРЕБОВАНИЯ К РАБОЧЕМУ МЕСТУ (АРМ) </a:t>
            </a:r>
          </a:p>
          <a:p>
            <a:pPr defTabSz="1072743">
              <a:defRPr/>
            </a:pPr>
            <a:r>
              <a:rPr lang="ru-RU" sz="2400" b="1" dirty="0">
                <a:solidFill>
                  <a:prstClr val="white"/>
                </a:solidFill>
              </a:rPr>
              <a:t>Ф</a:t>
            </a:r>
            <a:r>
              <a:rPr lang="ru-RU" sz="2400" b="1" dirty="0" smtClean="0">
                <a:solidFill>
                  <a:prstClr val="white"/>
                </a:solidFill>
              </a:rPr>
              <a:t>ИС ФРДО</a:t>
            </a:r>
            <a:endParaRPr lang="ru-RU" sz="2400" b="1" dirty="0">
              <a:solidFill>
                <a:prstClr val="white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151064"/>
              </p:ext>
            </p:extLst>
          </p:nvPr>
        </p:nvGraphicFramePr>
        <p:xfrm>
          <a:off x="4441237" y="1700808"/>
          <a:ext cx="457200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7"/>
          <p:cNvSpPr txBox="1"/>
          <p:nvPr/>
        </p:nvSpPr>
        <p:spPr>
          <a:xfrm>
            <a:off x="4733764" y="5661248"/>
            <a:ext cx="996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prstClr val="black"/>
                </a:solidFill>
              </a:rPr>
              <a:t>08.02.18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5508104" y="5661248"/>
            <a:ext cx="996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prstClr val="black"/>
                </a:solidFill>
              </a:rPr>
              <a:t>22.02.18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6300192" y="5661248"/>
            <a:ext cx="996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prstClr val="black"/>
                </a:solidFill>
              </a:rPr>
              <a:t>12.03.18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7164288" y="5661248"/>
            <a:ext cx="996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prstClr val="black"/>
                </a:solidFill>
              </a:rPr>
              <a:t>16.03.18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4" name="TextBox 7"/>
          <p:cNvSpPr txBox="1"/>
          <p:nvPr/>
        </p:nvSpPr>
        <p:spPr>
          <a:xfrm>
            <a:off x="7997577" y="5661248"/>
            <a:ext cx="9967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prstClr val="black"/>
                </a:solidFill>
              </a:rPr>
              <a:t>20.03.18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96036" y="1290886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Организация рабочего места.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(количество организаций)</a:t>
            </a:r>
            <a:endParaRPr lang="ru-RU" sz="1600" b="1" dirty="0">
              <a:solidFill>
                <a:prstClr val="black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733764" y="5661248"/>
            <a:ext cx="40867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7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3528" y="68331"/>
            <a:ext cx="8712968" cy="8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 anchor="ctr">
            <a:spAutoFit/>
          </a:bodyPr>
          <a:lstStyle/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0" cap="all" dirty="0" smtClean="0">
                <a:solidFill>
                  <a:prstClr val="white"/>
                </a:solidFill>
              </a:rPr>
              <a:t>Оснащение помещения в  Гимназии № 69</a:t>
            </a:r>
          </a:p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0" cap="all" dirty="0" smtClean="0">
                <a:solidFill>
                  <a:prstClr val="white"/>
                </a:solidFill>
              </a:rPr>
              <a:t> для работы с ФИС ФРДО</a:t>
            </a:r>
            <a:endParaRPr lang="ru-RU" altLang="ru-RU" sz="2400" b="1" kern="0" cap="all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shuleshko\Desktop\ФИС ФРДО\Фото кабинетов 16032018\Школа 69\IMG_42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9699"/>
            <a:ext cx="3886698" cy="259113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uleshko\Desktop\ФИС ФРДО\Фото кабинетов 16032018\Школа 69\IMG_42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430" y="1818216"/>
            <a:ext cx="3369060" cy="22460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huleshko\Desktop\ФИС ФРДО\Фото кабинетов 16032018\Школа 69\IMG_42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84643"/>
            <a:ext cx="4104456" cy="27363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huleshko\Desktop\ФИС ФРДО\Фото кабинетов 16032018\Школа 69\IMG_42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32648"/>
            <a:ext cx="4032448" cy="26882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huleshko\Desktop\ФИС ФРДО\Фото кабинетов 16032018\Школа 69\IMG_427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48" y="1193983"/>
            <a:ext cx="3880273" cy="25868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0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3528" y="68331"/>
            <a:ext cx="8712968" cy="8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 anchor="ctr">
            <a:spAutoFit/>
          </a:bodyPr>
          <a:lstStyle/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0" cap="all" dirty="0" smtClean="0">
                <a:solidFill>
                  <a:prstClr val="white"/>
                </a:solidFill>
              </a:rPr>
              <a:t>Оснащение помещения в  Гимназии № 82</a:t>
            </a:r>
          </a:p>
          <a:p>
            <a:pPr algn="ctr" defTabSz="107274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400" b="1" kern="0" cap="all" dirty="0" smtClean="0">
                <a:solidFill>
                  <a:prstClr val="white"/>
                </a:solidFill>
              </a:rPr>
              <a:t> для работы с ФИС ФРДО</a:t>
            </a:r>
            <a:endParaRPr lang="ru-RU" altLang="ru-RU" sz="2400" b="1" kern="0" cap="all" dirty="0">
              <a:solidFill>
                <a:prstClr val="white"/>
              </a:solidFill>
            </a:endParaRPr>
          </a:p>
        </p:txBody>
      </p:sp>
      <p:pic>
        <p:nvPicPr>
          <p:cNvPr id="3076" name="Picture 4" descr="C:\Users\shuleshko\Desktop\ФИС ФРДО\Фото кабинетов 16032018\Школа 82\IMG_4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816" y="1243013"/>
            <a:ext cx="4736391" cy="31575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huleshko\Desktop\ФИС ФРДО\Фото кабинетов 16032018\Школа 82\IMG_4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8" y="4400606"/>
            <a:ext cx="3228482" cy="21523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huleshko\Desktop\ФИС ФРДО\Фото кабинетов 16032018\Школа 82\IMG_4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84" y="2348880"/>
            <a:ext cx="2538511" cy="380776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huleshko\Desktop\ФИС ФРДО\Фото кабинетов 16032018\Школа 82\С телефона\IMG_20180316_103408_HD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8" y="1200664"/>
            <a:ext cx="3847986" cy="28859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huleshko\Desktop\ФИС ФРДО\Фото кабинетов 16032018\Школа 82\IMG_42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455" y="4086654"/>
            <a:ext cx="3806769" cy="253784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05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тарт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0F243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764</Words>
  <Application>Microsoft Office PowerPoint</Application>
  <PresentationFormat>Экран (4:3)</PresentationFormat>
  <Paragraphs>134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Тема Office</vt:lpstr>
      <vt:lpstr>1_старт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Грибанов Андрей Леонидович</dc:creator>
  <cp:lastModifiedBy>Грибанов Андрей Леонидович</cp:lastModifiedBy>
  <cp:revision>97</cp:revision>
  <cp:lastPrinted>2018-03-21T13:41:23Z</cp:lastPrinted>
  <dcterms:created xsi:type="dcterms:W3CDTF">2018-03-14T13:27:03Z</dcterms:created>
  <dcterms:modified xsi:type="dcterms:W3CDTF">2018-03-22T11:01:09Z</dcterms:modified>
</cp:coreProperties>
</file>