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1"/>
  </p:notesMasterIdLst>
  <p:sldIdLst>
    <p:sldId id="341" r:id="rId6"/>
    <p:sldId id="437" r:id="rId7"/>
    <p:sldId id="446" r:id="rId8"/>
    <p:sldId id="459" r:id="rId9"/>
    <p:sldId id="468" r:id="rId10"/>
  </p:sldIdLst>
  <p:sldSz cx="12192000" cy="6858000"/>
  <p:notesSz cx="6797675" cy="9928225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Futura PT Book" charset="-52"/>
      <p:regular r:id="rId16"/>
    </p:embeddedFont>
    <p:embeddedFont>
      <p:font typeface="Calibri Light" pitchFamily="34" charset="0"/>
      <p:regular r:id="rId17"/>
      <p:italic r:id="rId18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42">
          <p15:clr>
            <a:srgbClr val="A4A3A4"/>
          </p15:clr>
        </p15:guide>
        <p15:guide id="2" pos="293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nkin Aleksey" initials="PA" lastIdx="7" clrIdx="0">
    <p:extLst>
      <p:ext uri="{19B8F6BF-5375-455C-9EA6-DF929625EA0E}">
        <p15:presenceInfo xmlns="" xmlns:p15="http://schemas.microsoft.com/office/powerpoint/2012/main" userId="S-1-5-21-1214440339-1383384898-1343024091-28681" providerId="AD"/>
      </p:ext>
    </p:extLst>
  </p:cmAuthor>
  <p:cmAuthor id="2" name="Вадим Протасов" initials="ВП" lastIdx="1" clrIdx="1">
    <p:extLst>
      <p:ext uri="{19B8F6BF-5375-455C-9EA6-DF929625EA0E}">
        <p15:presenceInfo xmlns="" xmlns:p15="http://schemas.microsoft.com/office/powerpoint/2012/main" userId="827f8a927723889e" providerId="Windows Live"/>
      </p:ext>
    </p:extLst>
  </p:cmAuthor>
  <p:cmAuthor id="3" name="Knyazev Andrey" initials="KA" lastIdx="5" clrIdx="2">
    <p:extLst>
      <p:ext uri="{19B8F6BF-5375-455C-9EA6-DF929625EA0E}">
        <p15:presenceInfo xmlns="" xmlns:p15="http://schemas.microsoft.com/office/powerpoint/2012/main" userId="S-1-5-21-1214440339-1383384898-1343024091-19998" providerId="AD"/>
      </p:ext>
    </p:extLst>
  </p:cmAuthor>
  <p:cmAuthor id="4" name="автор" initials="А" lastIdx="5" clrIdx="3">
    <p:extLst>
      <p:ext uri="{19B8F6BF-5375-455C-9EA6-DF929625EA0E}">
        <p15:presenceInfo xmlns="" xmlns:p15="http://schemas.microsoft.com/office/powerpoint/2012/main" userId="ав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46F"/>
    <a:srgbClr val="F5B195"/>
    <a:srgbClr val="96C482"/>
    <a:srgbClr val="ABCF9B"/>
    <a:srgbClr val="83B96B"/>
    <a:srgbClr val="A8CE97"/>
    <a:srgbClr val="F0975A"/>
    <a:srgbClr val="F1A069"/>
    <a:srgbClr val="FFD966"/>
    <a:srgbClr val="B0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0" autoAdjust="0"/>
    <p:restoredTop sz="93615" autoAdjust="0"/>
  </p:normalViewPr>
  <p:slideViewPr>
    <p:cSldViewPr snapToObjects="1">
      <p:cViewPr varScale="1">
        <p:scale>
          <a:sx n="117" d="100"/>
          <a:sy n="117" d="100"/>
        </p:scale>
        <p:origin x="-450" y="-102"/>
      </p:cViewPr>
      <p:guideLst>
        <p:guide orient="horz" pos="1842"/>
        <p:guide pos="29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87A403D-4DBC-4717-8E15-AD840EE31E9C}" type="datetimeFigureOut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0"/>
            <a:ext cx="2945659" cy="496412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CCED10-670C-43CB-865B-BCD31EBE3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754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CED10-670C-43CB-865B-BCD31EBE3EB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88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EBD2-3C18-4E4D-83F1-442BFE2C50C1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4371-4C4C-494C-A273-10989D72B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80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E1DB-DA80-495D-BCD3-80248084A554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FFA5-E6D5-476F-9835-1E4E5E0F8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4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680C-87A1-4232-8647-39E1DDBC1AFB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7A6-1F87-4635-8736-8D41B31E2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4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136560" y="6055219"/>
            <a:ext cx="10554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0" y="692696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6EA0-7E0B-44D3-B8F6-49612ACAA9EE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A314-A44D-4E42-BF75-BEDEDBE52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84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79FF-02F0-4781-87CA-EBA08967E3A6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3886-ED76-46D9-88BB-336DA55FB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1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891D-BCB7-45C9-B5B8-BCD1308D8C77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50EC-9760-4899-86B2-C2E0ABE9D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6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D702-272E-43F6-9CC8-A29A27BC684D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02BF-B4A9-4E75-A61C-0CADB3ABA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01CC-DE6B-4892-89A2-ADC7CA5D2CB6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A885-99CB-48AC-A698-F9D093B8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46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7BA9-1E58-4A38-886F-74B632BB50B3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4D50-6BDA-4FFF-B7F0-1A91A49B1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97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F137-11B4-47BD-961A-5209A724C23D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FF5E-F037-46A9-A7DC-C860AC82E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35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C6B1-D303-4406-948D-CC6CE458B374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C7CC-C01A-4510-808B-F40D45255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2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100575-88FD-4193-BFAF-19B748E6F686}" type="datetime1">
              <a:rPr lang="ru-RU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9CA71D-F160-4047-BD97-40218FBB1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1476" y="4379104"/>
            <a:ext cx="7920880" cy="58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1464" y="2780928"/>
            <a:ext cx="9660904" cy="1582737"/>
          </a:xfrm>
        </p:spPr>
        <p:txBody>
          <a:bodyPr/>
          <a:lstStyle/>
          <a:p>
            <a:pPr algn="ctr" defTabSz="912813"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Инновации в Независимой оценке</a:t>
            </a:r>
            <a:endParaRPr lang="ru-RU" altLang="ru-RU" b="1" kern="1200" dirty="0">
              <a:latin typeface="Futura PT Book" panose="020B0502020204020303" pitchFamily="34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55440" y="4293096"/>
            <a:ext cx="9660904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2813" eaLnBrk="1" hangingPunct="1">
              <a:spcBef>
                <a:spcPct val="20000"/>
              </a:spcBef>
              <a:defRPr/>
            </a:pPr>
            <a:r>
              <a:rPr lang="ru-RU" altLang="ru-RU" sz="3000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2022</a:t>
            </a:r>
            <a:endParaRPr lang="ru-RU" altLang="ru-RU" sz="3000" b="1" dirty="0">
              <a:latin typeface="Futura PT Book" panose="020B0502020204020303" pitchFamily="34" charset="-52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21451"/>
            <a:ext cx="5159805" cy="6356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Преимущества для Уполномоченных органов и Операторов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760" y="1988840"/>
            <a:ext cx="69127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ru-RU" b="1" dirty="0" smtClean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utura PT Book" panose="020B0502020204020303" pitchFamily="34" charset="-52"/>
              </a:rPr>
              <a:t>Мобильное приложение </a:t>
            </a:r>
            <a:r>
              <a:rPr lang="ru-RU" dirty="0" smtClean="0">
                <a:latin typeface="Futura PT Book" panose="020B0502020204020303" pitchFamily="34" charset="-52"/>
              </a:rPr>
              <a:t>и личный кабинет Гражданина на ГИС ГМУ </a:t>
            </a:r>
            <a:endParaRPr lang="en-US" dirty="0" smtClean="0">
              <a:latin typeface="Futura PT Book" panose="020B0502020204020303" pitchFamily="34" charset="-52"/>
            </a:endParaRPr>
          </a:p>
          <a:p>
            <a:pPr lvl="1"/>
            <a:endParaRPr lang="ru-RU" dirty="0" smtClean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Удобные инструменты для опроса граждан. Непосредственное вовлечение граждан в процесс оценки</a:t>
            </a:r>
            <a:endParaRPr lang="ru-RU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Мобильное приложение и личный кабинет Оператора </a:t>
            </a:r>
          </a:p>
          <a:p>
            <a:pPr lvl="0"/>
            <a:endParaRPr lang="ru-RU" dirty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Автоматический сбор </a:t>
            </a:r>
            <a:r>
              <a:rPr lang="ru-RU" dirty="0">
                <a:latin typeface="Futura PT Book" panose="020B0502020204020303" pitchFamily="34" charset="-52"/>
              </a:rPr>
              <a:t>информации по </a:t>
            </a:r>
            <a:r>
              <a:rPr lang="ru-RU" dirty="0" smtClean="0">
                <a:latin typeface="Futura PT Book" panose="020B0502020204020303" pitchFamily="34" charset="-52"/>
              </a:rPr>
              <a:t>оценке, автоматическое </a:t>
            </a:r>
            <a:r>
              <a:rPr lang="ru-RU" dirty="0">
                <a:latin typeface="Futura PT Book" panose="020B0502020204020303" pitchFamily="34" charset="-52"/>
              </a:rPr>
              <a:t>заполнение сведений о результатах оценки на ГИС ГМУ в Личном кабинете Уполномоченного органа</a:t>
            </a:r>
            <a:endParaRPr lang="ru-RU" dirty="0" smtClean="0">
              <a:latin typeface="Futura PT Book" panose="020B0502020204020303" pitchFamily="34" charset="-52"/>
            </a:endParaRPr>
          </a:p>
          <a:p>
            <a:endParaRPr lang="ru-RU" sz="1400" dirty="0">
              <a:latin typeface="Futura PT Book" panose="020B05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34" y="2939497"/>
            <a:ext cx="367061" cy="340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34" y="4365104"/>
            <a:ext cx="367061" cy="3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02" y="3499106"/>
            <a:ext cx="1709974" cy="33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48680"/>
            <a:ext cx="4731990" cy="63093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685654" y="772091"/>
            <a:ext cx="612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Мобильное приложение Гражданина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7526029" y="111064"/>
            <a:ext cx="4545295" cy="6569364"/>
            <a:chOff x="7526029" y="111064"/>
            <a:chExt cx="4545295" cy="6569364"/>
          </a:xfrm>
        </p:grpSpPr>
        <p:sp>
          <p:nvSpPr>
            <p:cNvPr id="17" name="Овал 16"/>
            <p:cNvSpPr/>
            <p:nvPr/>
          </p:nvSpPr>
          <p:spPr>
            <a:xfrm>
              <a:off x="7814146" y="2924944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Соединительная линия уступом 17"/>
            <p:cNvCxnSpPr>
              <a:endCxn id="24" idx="1"/>
            </p:cNvCxnSpPr>
            <p:nvPr/>
          </p:nvCxnSpPr>
          <p:spPr>
            <a:xfrm>
              <a:off x="8102180" y="3068963"/>
              <a:ext cx="1007676" cy="66137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7670130" y="3908118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Соединительная линия уступом 43"/>
            <p:cNvCxnSpPr>
              <a:endCxn id="42" idx="1"/>
            </p:cNvCxnSpPr>
            <p:nvPr/>
          </p:nvCxnSpPr>
          <p:spPr>
            <a:xfrm>
              <a:off x="7977764" y="4052134"/>
              <a:ext cx="1213240" cy="66868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Рисунок 3" descr="https://d.gred.me/gmu/sticker-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344" y="1090564"/>
              <a:ext cx="2407489" cy="240748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7526029" y="1476233"/>
              <a:ext cx="551288" cy="55128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Соединительная линия уступом 5"/>
            <p:cNvCxnSpPr/>
            <p:nvPr/>
          </p:nvCxnSpPr>
          <p:spPr>
            <a:xfrm rot="5400000" flipH="1" flipV="1">
              <a:off x="7844380" y="590459"/>
              <a:ext cx="1453033" cy="937433"/>
            </a:xfrm>
            <a:prstGeom prst="bentConnector3">
              <a:avLst>
                <a:gd name="adj1" fmla="val -475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192344" y="419472"/>
              <a:ext cx="2808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9109856" y="420515"/>
              <a:ext cx="274678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На информационных стендах учреждения размещена наклейка или табличка с QR-кодом в который вшита ссылка на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анкету</a:t>
              </a:r>
              <a:r>
                <a:rPr lang="en-US" sz="1100" dirty="0">
                  <a:latin typeface="Futura PT Book" panose="020B0502020204020303" pitchFamily="34" charset="-52"/>
                </a:rPr>
                <a:t>.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20336" y="111064"/>
              <a:ext cx="28803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Futura PT Book" panose="020B0502020204020303" pitchFamily="34" charset="-52"/>
                </a:rPr>
                <a:t>Оценки на стенах учреждения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223569" y="3888504"/>
              <a:ext cx="2783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9135040" y="3900386"/>
              <a:ext cx="27467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Гражданин может приложить к своим отзывам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фотографии из организаций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09856" y="3568750"/>
              <a:ext cx="27363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 panose="020B0502020204020303" pitchFamily="34" charset="-52"/>
                </a:defRPr>
              </a:lvl1pPr>
            </a:lstStyle>
            <a:p>
              <a:r>
                <a:rPr lang="ru-RU" dirty="0"/>
                <a:t>Фотографии</a:t>
              </a:r>
              <a:r>
                <a:rPr lang="en-US" dirty="0"/>
                <a:t> </a:t>
              </a:r>
              <a:r>
                <a:rPr lang="ru-RU" dirty="0"/>
                <a:t>от посетителей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9229587" y="5033277"/>
              <a:ext cx="27770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9109856" y="5064601"/>
              <a:ext cx="294631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Оценка учреждения гражданином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максимально удобна:</a:t>
              </a:r>
              <a:endParaRPr lang="ru-RU" sz="1100" dirty="0">
                <a:latin typeface="Futura PT Book" panose="020B0502020204020303" pitchFamily="34" charset="-5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Через мобильное приложение (в нем можно легко оставить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оценку, отзыв </a:t>
              </a:r>
              <a:r>
                <a:rPr lang="ru-RU" sz="1100" dirty="0">
                  <a:latin typeface="Futura PT Book" panose="020B0502020204020303" pitchFamily="34" charset="-52"/>
                </a:rPr>
                <a:t>с фотографией, посмотреть список избранных учреждений, список обращений и ответы учреждений)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Через Официальный сайт для размещения информации об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учреждениях</a:t>
              </a:r>
              <a:endParaRPr lang="en-US" sz="1100" dirty="0" smtClean="0">
                <a:latin typeface="Futura PT Book" panose="020B0502020204020303" pitchFamily="34" charset="-52"/>
              </a:endParaRPr>
            </a:p>
            <a:p>
              <a:endParaRPr lang="en-US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91004" y="4443818"/>
              <a:ext cx="28803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Futura PT Book" panose="020B0502020204020303" pitchFamily="34" charset="-52"/>
                </a:rPr>
                <a:t>Оценка с помощью компьютера </a:t>
              </a:r>
            </a:p>
            <a:p>
              <a:r>
                <a:rPr lang="ru-RU" sz="1500" dirty="0">
                  <a:latin typeface="Futura PT Book" panose="020B0502020204020303" pitchFamily="34" charset="-52"/>
                </a:rPr>
                <a:t>или телефона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168471" y="1670853"/>
            <a:ext cx="7645675" cy="2361667"/>
            <a:chOff x="178596" y="1485689"/>
            <a:chExt cx="7645675" cy="2361667"/>
          </a:xfrm>
        </p:grpSpPr>
        <p:sp>
          <p:nvSpPr>
            <p:cNvPr id="73" name="Овал 72"/>
            <p:cNvSpPr/>
            <p:nvPr/>
          </p:nvSpPr>
          <p:spPr>
            <a:xfrm>
              <a:off x="7536239" y="3559324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73477" y="1817272"/>
              <a:ext cx="3497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Прямоугольник 65"/>
            <p:cNvSpPr/>
            <p:nvPr/>
          </p:nvSpPr>
          <p:spPr>
            <a:xfrm>
              <a:off x="178596" y="1858973"/>
              <a:ext cx="368692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Работа организации оценивается по пятибалльной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шкале для критериев:</a:t>
              </a:r>
              <a:endParaRPr lang="ru-RU" sz="1100" dirty="0">
                <a:latin typeface="Futura PT Book" panose="020B0502020204020303" pitchFamily="34" charset="-5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Futura PT Book" panose="020B0502020204020303" pitchFamily="34" charset="-52"/>
                </a:rPr>
                <a:t>Открытость </a:t>
              </a:r>
              <a:r>
                <a:rPr lang="ru-RU" sz="1100" dirty="0">
                  <a:latin typeface="Futura PT Book" panose="020B0502020204020303" pitchFamily="34" charset="-52"/>
                </a:rPr>
                <a:t>информации об учреждении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Комфортность предоставления услуги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Доступность услуг для инвалидов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Доброжелательность персонала </a:t>
              </a:r>
              <a:endParaRPr lang="ru-RU" sz="1100" dirty="0" smtClean="0">
                <a:latin typeface="Futura PT Book" panose="020B0502020204020303" pitchFamily="34" charset="-52"/>
              </a:endParaRPr>
            </a:p>
            <a:p>
              <a:r>
                <a:rPr lang="ru-RU" sz="1100" dirty="0" smtClean="0">
                  <a:latin typeface="Futura PT Book" panose="020B0502020204020303" pitchFamily="34" charset="-52"/>
                </a:rPr>
                <a:t>Расширенная анкета для опроса граждан при проведении Независимой оценки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1521" y="1485689"/>
              <a:ext cx="30699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latin typeface="Futura PT Book" panose="020B0502020204020303" pitchFamily="34" charset="-52"/>
                </a:rPr>
                <a:t>Удобная анкета для опроса</a:t>
              </a:r>
              <a:endParaRPr lang="ru-RU" sz="1500" dirty="0">
                <a:latin typeface="Futura PT Book" panose="020B0502020204020303" pitchFamily="34" charset="-52"/>
              </a:endParaRPr>
            </a:p>
          </p:txBody>
        </p:sp>
        <p:cxnSp>
          <p:nvCxnSpPr>
            <p:cNvPr id="74" name="Соединительная линия уступом 73"/>
            <p:cNvCxnSpPr>
              <a:stCxn id="73" idx="2"/>
            </p:cNvCxnSpPr>
            <p:nvPr/>
          </p:nvCxnSpPr>
          <p:spPr>
            <a:xfrm rot="10800000">
              <a:off x="3651835" y="1600528"/>
              <a:ext cx="3884404" cy="21028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65" y="3943368"/>
            <a:ext cx="1420978" cy="25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Мобильные приложения для </a:t>
            </a:r>
            <a:r>
              <a:rPr lang="en-US" dirty="0" smtClean="0">
                <a:latin typeface="Futura PT Book" panose="020B0502020204020303" pitchFamily="34" charset="-52"/>
              </a:rPr>
              <a:t>Android </a:t>
            </a:r>
            <a:r>
              <a:rPr lang="ru-RU" dirty="0" smtClean="0">
                <a:latin typeface="Futura PT Book" panose="020B0502020204020303" pitchFamily="34" charset="-52"/>
              </a:rPr>
              <a:t>и </a:t>
            </a:r>
            <a:r>
              <a:rPr lang="en-US" dirty="0" smtClean="0">
                <a:latin typeface="Futura PT Book" panose="020B0502020204020303" pitchFamily="34" charset="-52"/>
              </a:rPr>
              <a:t>IOS</a:t>
            </a:r>
            <a:r>
              <a:rPr lang="ru-RU" dirty="0" smtClean="0">
                <a:latin typeface="Futura PT Book" panose="020B0502020204020303" pitchFamily="34" charset="-52"/>
              </a:rPr>
              <a:t> в магазинах приложений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654" y="1370033"/>
            <a:ext cx="3937126" cy="53410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370033"/>
            <a:ext cx="3672408" cy="53410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 descr="https://bus.gov.ru/assets/images/citizen-mobile-link/googlepl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78" y="1684136"/>
            <a:ext cx="1016835" cy="3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6707" y="1357538"/>
            <a:ext cx="899770" cy="3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Мобильные приложения на ГИС ГМУ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188640"/>
            <a:ext cx="4153218" cy="3888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248" y="4062446"/>
            <a:ext cx="4058115" cy="27893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444" y="1433579"/>
            <a:ext cx="5567711" cy="52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49b54b2-ee0f-491b-b6ba-4b40925eebe5">RMD2CP4DS2W4-2017275253-854</_dlc_DocId>
    <_dlc_DocIdUrl xmlns="849b54b2-ee0f-491b-b6ba-4b40925eebe5">
      <Url>https://sp.lanit.ru/pakfk/_layouts/15/DocIdRedir.aspx?ID=RMD2CP4DS2W4-2017275253-854</Url>
      <Description>RMD2CP4DS2W4-2017275253-854</Description>
    </_dlc_DocIdUrl>
    <RelatedItems xmlns="66512DD0-11DB-4143-97A0-4D165164E3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98423170284BEEB635F43C3CF4E98B0053AC243C0A86774DB56DC0F4C89A21EB" ma:contentTypeVersion="1" ma:contentTypeDescription="Создание документа." ma:contentTypeScope="" ma:versionID="164f39a4aaf9822d731c11fef3f878ac">
  <xsd:schema xmlns:xsd="http://www.w3.org/2001/XMLSchema" xmlns:xs="http://www.w3.org/2001/XMLSchema" xmlns:p="http://schemas.microsoft.com/office/2006/metadata/properties" xmlns:ns3="849b54b2-ee0f-491b-b6ba-4b40925eebe5" xmlns:ns4="66512DD0-11DB-4143-97A0-4D165164E33F" targetNamespace="http://schemas.microsoft.com/office/2006/metadata/properties" ma:root="true" ma:fieldsID="be5205b9dda2647015de039e9d3ea4bb" ns3:_="" ns4:_="">
    <xsd:import namespace="849b54b2-ee0f-491b-b6ba-4b40925eebe5"/>
    <xsd:import namespace="66512DD0-11DB-4143-97A0-4D165164E33F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RelatedItem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b54b2-ee0f-491b-b6ba-4b40925eeb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12DD0-11DB-4143-97A0-4D165164E33F" elementFormDefault="qualified">
    <xsd:import namespace="http://schemas.microsoft.com/office/2006/documentManagement/types"/>
    <xsd:import namespace="http://schemas.microsoft.com/office/infopath/2007/PartnerControls"/>
    <xsd:element name="RelatedItems" ma:index="11" nillable="true" ma:displayName="Связанные элементы" ma:internalName="RelatedItem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2C4B822-B459-41C2-B310-BA5D620BB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5D24B5-6CF2-421C-B0C8-BFB6E0EDB60C}">
  <ds:schemaRefs>
    <ds:schemaRef ds:uri="http://schemas.microsoft.com/office/2006/documentManagement/types"/>
    <ds:schemaRef ds:uri="66512DD0-11DB-4143-97A0-4D165164E33F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849b54b2-ee0f-491b-b6ba-4b40925eebe5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7362E7-32F9-4765-9C6B-B7116D1B2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b54b2-ee0f-491b-b6ba-4b40925eebe5"/>
    <ds:schemaRef ds:uri="66512DD0-11DB-4143-97A0-4D165164E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86EBC01-A278-42CC-AD29-6AD08CF0DCA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46305</TotalTime>
  <Words>190</Words>
  <Application>Microsoft Office PowerPoint</Application>
  <PresentationFormat>Произвольный</PresentationFormat>
  <Paragraphs>31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Futura PT Book</vt:lpstr>
      <vt:lpstr>Calibri Light</vt:lpstr>
      <vt:lpstr>Times New Roman</vt:lpstr>
      <vt:lpstr>Тема Office</vt:lpstr>
      <vt:lpstr>Инновации в Независимой оценке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Гребеньков Денис Владимирович</dc:creator>
  <cp:lastModifiedBy>Микитюк Елена Васильевна</cp:lastModifiedBy>
  <cp:revision>1290</cp:revision>
  <cp:lastPrinted>2019-08-30T11:08:57Z</cp:lastPrinted>
  <dcterms:created xsi:type="dcterms:W3CDTF">2015-11-12T10:10:09Z</dcterms:created>
  <dcterms:modified xsi:type="dcterms:W3CDTF">2022-02-28T08:21:40Z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0x0101008A98423170284BEEB635F43C3CF4E98B0053AC243C0A86774DB56DC0F4C89A21EB</vt:lpwstr>
  </property>
  <property fmtid="{D5CDD505-2E9C-101B-9397-08002B2CF9AE}" pid="3" name="_dlc_DocIdItemGuid">
    <vt:lpwstr>46edc6d5-1dd8-4d3c-96ea-faf54df4d6e8</vt:lpwstr>
  </property>
</Properties>
</file>