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96" r:id="rId3"/>
    <p:sldId id="299" r:id="rId4"/>
    <p:sldId id="332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4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5" r:id="rId29"/>
    <p:sldId id="326" r:id="rId30"/>
    <p:sldId id="327" r:id="rId31"/>
    <p:sldId id="328" r:id="rId32"/>
    <p:sldId id="329" r:id="rId33"/>
    <p:sldId id="323" r:id="rId34"/>
    <p:sldId id="330" r:id="rId35"/>
    <p:sldId id="331" r:id="rId36"/>
    <p:sldId id="297" r:id="rId3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0F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29" autoAdjust="0"/>
  </p:normalViewPr>
  <p:slideViewPr>
    <p:cSldViewPr>
      <p:cViewPr>
        <p:scale>
          <a:sx n="80" d="100"/>
          <a:sy n="80" d="100"/>
        </p:scale>
        <p:origin x="-432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2884-8ECF-41FF-925A-55FAE2731B55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2B32A-64F8-4015-8795-B70300E7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B442-2786-4E58-B3E6-6FA1A4320AE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2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B32A-64F8-4015-8795-B70300E7CD2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9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B442-2786-4E58-B3E6-6FA1A4320AEC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2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2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7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0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912F-65B7-4C22-A913-657FD70F6A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3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7865-4AE3-4E75-9AE4-D9BD2820DC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E941-E0CF-4070-B0BC-83815CBEFE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3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DA7-5FED-4A7E-ACD4-985991E5E2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0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AFF3-4897-4A23-AF8A-ABFCA07FE9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4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D362-57D2-4639-8A56-B1B1EEB775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3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2659-86C6-4F12-A7EF-DCD1BA07DC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5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E9A-0656-40AE-9FEF-23C0C1FD91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0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1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3768-9E01-44BD-83DA-179AE01F28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2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6EA3-2804-46D1-9689-579E728A4C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2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01F3-30AA-4C9B-8D66-6B3114BACF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6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1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4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6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9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DE77-80AA-48F8-85C5-DCF3EBDDAA1B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978A8-F045-4846-9EDA-DBD658734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39B1-C844-4ACF-89FF-346F9FCA2C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3837" y="2140113"/>
            <a:ext cx="8928992" cy="23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prstClr val="black"/>
              </a:solidFill>
            </a:endParaRPr>
          </a:p>
          <a:p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4048" y="5229200"/>
            <a:ext cx="3816424" cy="110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4954" y="6333331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Краснодар, 2019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011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и наполняемость сайтов общеобразовательных организаций. Информация, обновляемая к началу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учебного года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598277"/>
            <a:ext cx="7311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В.Н. Опанасенко </a:t>
            </a:r>
          </a:p>
          <a:p>
            <a:pPr algn="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специалист отдела ИВ с ОО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5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1.4.Образование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u="sng" dirty="0" smtClean="0"/>
              <a:t>Обновляемые критерии</a:t>
            </a:r>
          </a:p>
          <a:p>
            <a:pPr marL="0" indent="0">
              <a:buNone/>
            </a:pPr>
            <a:r>
              <a:rPr lang="ru-RU" sz="2400" b="1" dirty="0"/>
              <a:t>-</a:t>
            </a:r>
            <a:r>
              <a:rPr lang="ru-RU" sz="2400" dirty="0"/>
              <a:t> </a:t>
            </a:r>
            <a:r>
              <a:rPr lang="ru-RU" sz="2300" b="1" dirty="0"/>
              <a:t>описание образовательной программы с приложением ее копии;</a:t>
            </a:r>
          </a:p>
          <a:p>
            <a:pPr marL="0" indent="0">
              <a:buNone/>
            </a:pPr>
            <a:r>
              <a:rPr lang="ru-RU" sz="2300" b="1" dirty="0"/>
              <a:t>-информация о реализуемых образовательных программах, в том числе о реализуемых адаптированных образовательных программах, с указанием учебных предметов, курсов, дисциплин (модулей), практики, предусмотренных соответствующей образовательной программой, а также об использовании при реализации указанных образовательных программ электронного обучения и дистанционных образовательных технологий;</a:t>
            </a:r>
          </a:p>
          <a:p>
            <a:pPr marL="0" indent="0">
              <a:buNone/>
            </a:pPr>
            <a:r>
              <a:rPr lang="ru-RU" sz="2300" b="1" dirty="0"/>
              <a:t>- численность обучающихся по реализуемым образовательным программам за счет бюджетных ассигнований федерального бюджета</a:t>
            </a:r>
            <a:r>
              <a:rPr lang="ru-RU" sz="2300" b="1" dirty="0" smtClean="0"/>
              <a:t>, бюджетов </a:t>
            </a:r>
            <a:r>
              <a:rPr lang="ru-RU" sz="2300" b="1" dirty="0"/>
              <a:t>субъектов Российской Федерации, местных бюджетов и по договорам об образовании за счет</a:t>
            </a:r>
          </a:p>
          <a:p>
            <a:pPr marL="0" indent="0">
              <a:buNone/>
            </a:pPr>
            <a:r>
              <a:rPr lang="ru-RU" sz="2300" b="1" dirty="0"/>
              <a:t>средств физических и (или) юридических лиц, </a:t>
            </a:r>
            <a:endParaRPr lang="ru-RU" sz="2300" b="1" u="sng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u="sng" dirty="0" smtClean="0"/>
              <a:t>Критерии, обновляемые при необходимости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u="sn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657872" cy="2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1.4.Образование. Образовательная программа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копия </a:t>
            </a:r>
            <a:r>
              <a:rPr lang="ru-RU" sz="1600" b="1" dirty="0"/>
              <a:t>основной  образовательной программы </a:t>
            </a:r>
            <a:endParaRPr lang="ru-RU" sz="1600" b="1" u="sng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899926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1.4.Образование. Учебный план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копия учебного плана</a:t>
            </a:r>
            <a:endParaRPr lang="ru-RU" sz="1600" b="1" u="sng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1.4.Образование. Рабочие программы дисциплин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Копии </a:t>
            </a:r>
            <a:r>
              <a:rPr lang="ru-RU" sz="1600" b="1" dirty="0" smtClean="0"/>
              <a:t>рабочих </a:t>
            </a:r>
            <a:r>
              <a:rPr lang="ru-RU" sz="1600" b="1" dirty="0"/>
              <a:t>программам дисциплин (по каждой дисциплине в составе образовательной программы) </a:t>
            </a:r>
            <a:endParaRPr lang="ru-RU" sz="16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72175"/>
            <a:ext cx="2463738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1.4.Образование. Годовой календарный график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копия календарного учебного графика</a:t>
            </a: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1.4.Образование. Методические документы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/>
              <a:t>методические и иные документы, разработанные образовательной организацией для обеспечения образовательного процесса</a:t>
            </a:r>
            <a:endParaRPr lang="ru-RU" sz="16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7" y="2420888"/>
            <a:ext cx="3027830" cy="369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1.6.Руководство. Педагогический состав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информация о персональном составе педагогических работников с указанием уровня образования, квалификации и опыта работы, в том числе:</a:t>
            </a:r>
          </a:p>
          <a:p>
            <a:pPr marL="0" indent="0">
              <a:buNone/>
            </a:pPr>
            <a:r>
              <a:rPr lang="ru-RU" sz="1600" b="1" dirty="0"/>
              <a:t>- общий стаж работы;</a:t>
            </a:r>
          </a:p>
          <a:p>
            <a:pPr marL="0" indent="0">
              <a:buNone/>
            </a:pPr>
            <a:r>
              <a:rPr lang="ru-RU" sz="1600" b="1" dirty="0"/>
              <a:t>- стаж работы по специальности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/>
              <a:t>информация о руководителе образовательной организации, его заместителях, руководителях филиалов образовательной организации (при их наличии)</a:t>
            </a:r>
            <a:endParaRPr lang="ru-RU" sz="16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3960440" cy="27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4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1.7.Материально-техническое обеспечение и оснащенность образовательного процесса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/>
              <a:t>сведения о наличии:</a:t>
            </a:r>
          </a:p>
          <a:p>
            <a:pPr marL="0" indent="0">
              <a:buNone/>
            </a:pPr>
            <a:r>
              <a:rPr lang="ru-RU" sz="1600" b="1" dirty="0"/>
              <a:t>- оборудованных учебных кабинетов, объектов для проведения практических занятий, библиотек, </a:t>
            </a:r>
            <a:r>
              <a:rPr lang="ru-RU" sz="1600" b="1" dirty="0" smtClean="0"/>
              <a:t>…;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- доступа в здания образовательной организации инвалидов и лиц с ограниченными возможностями здоровья;</a:t>
            </a:r>
          </a:p>
          <a:p>
            <a:pPr marL="0" indent="0">
              <a:buNone/>
            </a:pPr>
            <a:r>
              <a:rPr lang="ru-RU" sz="1600" b="1" dirty="0"/>
              <a:t>- доступа  к информационным системам и информационно-телекоммуникационным </a:t>
            </a:r>
            <a:r>
              <a:rPr lang="ru-RU" sz="1600" b="1" dirty="0" smtClean="0"/>
              <a:t>сетям…;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- электронных образовательных ресурсов, к которым обеспечивается доступ обучающихся, </a:t>
            </a:r>
            <a:r>
              <a:rPr lang="ru-RU" sz="1600" b="1" dirty="0" smtClean="0"/>
              <a:t>…;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- специальных технических средств обучения коллективного и индивидуального пользования для инвалидов и лиц с ограниченными возможностями здоровья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104832" cy="379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1.7.Материально-техническое обеспечение и оснащенность образовательного процесса. Школьная библиотека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/>
              <a:t>электронный каталог изданий, содержащихся в фонде библиотеки образовательной организации</a:t>
            </a:r>
            <a:endParaRPr lang="ru-RU" sz="1600" b="1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/>
          <a:stretch/>
        </p:blipFill>
        <p:spPr bwMode="auto">
          <a:xfrm>
            <a:off x="1979712" y="2708920"/>
            <a:ext cx="1972528" cy="33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1.7.Материально-техническое обеспечение и оснащенность образовательного процесса. Организация питания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r>
              <a:rPr lang="ru-RU" sz="1600" b="1" dirty="0" smtClean="0"/>
              <a:t>- локальные </a:t>
            </a:r>
            <a:r>
              <a:rPr lang="ru-RU" sz="1600" b="1" dirty="0"/>
              <a:t>нормативные акты по организации школьного питания;</a:t>
            </a:r>
          </a:p>
          <a:p>
            <a:pPr marL="0" indent="0">
              <a:buNone/>
            </a:pPr>
            <a:r>
              <a:rPr lang="ru-RU" sz="1600" b="1" dirty="0" smtClean="0"/>
              <a:t>- циклическое меню;</a:t>
            </a:r>
          </a:p>
          <a:p>
            <a:pPr>
              <a:buFontTx/>
              <a:buChar char="-"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- </a:t>
            </a:r>
            <a:r>
              <a:rPr lang="ru-RU" sz="1600" b="1" dirty="0" smtClean="0">
                <a:solidFill>
                  <a:srgbClr val="C00000"/>
                </a:solidFill>
              </a:rPr>
              <a:t>Информация о порядке предоставления дополнительной меры социальной поддержки, установленной решением Городской Думы города Краснодара от 28.01.2010 №69 п. </a:t>
            </a:r>
            <a:r>
              <a:rPr lang="ru-RU" sz="1600" b="1" dirty="0">
                <a:solidFill>
                  <a:srgbClr val="C00000"/>
                </a:solidFill>
              </a:rPr>
              <a:t>5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564904"/>
            <a:ext cx="27479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1319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222504"/>
            <a:ext cx="6264696" cy="400110"/>
          </a:xfrm>
          <a:prstGeom prst="rect">
            <a:avLst/>
          </a:prstGeom>
          <a:solidFill>
            <a:srgbClr val="FF6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первую очередь. Находится на контроле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038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Информация обновляемая к началу</a:t>
            </a:r>
            <a:br>
              <a:rPr lang="ru-RU" sz="2800" b="1" dirty="0"/>
            </a:br>
            <a:r>
              <a:rPr lang="ru-RU" sz="2800" b="1" dirty="0"/>
              <a:t> нового учебного </a:t>
            </a:r>
            <a:r>
              <a:rPr lang="ru-RU" sz="2800" b="1" dirty="0" smtClean="0"/>
              <a:t>года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8136904" cy="280831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38 </a:t>
            </a:r>
            <a:r>
              <a:rPr lang="ru-RU" b="1" dirty="0"/>
              <a:t>- Обновляемые критерии</a:t>
            </a:r>
          </a:p>
          <a:p>
            <a:pPr marL="0" indent="0">
              <a:buNone/>
            </a:pPr>
            <a:r>
              <a:rPr lang="ru-RU" b="1" dirty="0" smtClean="0"/>
              <a:t>29 - </a:t>
            </a:r>
            <a:r>
              <a:rPr lang="ru-RU" b="1" dirty="0"/>
              <a:t>Критерии, обновляемые при необходимости</a:t>
            </a:r>
          </a:p>
          <a:p>
            <a:pPr marL="0" indent="0">
              <a:buNone/>
            </a:pPr>
            <a:r>
              <a:rPr lang="ru-RU" b="1" dirty="0" smtClean="0"/>
              <a:t>67 </a:t>
            </a:r>
            <a:r>
              <a:rPr lang="ru-RU" b="1" dirty="0"/>
              <a:t>- </a:t>
            </a:r>
            <a:r>
              <a:rPr lang="ru-RU" b="1" dirty="0" smtClean="0"/>
              <a:t>Всего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87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1.9.Платные образовательные  услуги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/>
              <a:t>- расписание занятий по платным дополнительным образовательным услугам, не относящимся к основным видам деятельности с указанием Ф.И.О. педагогического работника </a:t>
            </a:r>
            <a:endParaRPr lang="ru-RU" sz="1600" b="1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4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1.11.Вакантные места для приема (перевода)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r>
              <a:rPr lang="ru-RU" sz="1600" b="1" dirty="0"/>
              <a:t>- информация о количестве мест в первых классах;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- информация о количестве вакантных мест для приема (перевода) по каждой образовательной программе 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3506341"/>
            <a:ext cx="3778227" cy="24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2.2.Аттестация в целях подтверждения соответствия занимаемой должности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/>
              <a:t>- приказ ОО о создании аттестационной комиссии;</a:t>
            </a:r>
          </a:p>
          <a:p>
            <a:pPr marL="0" indent="0">
              <a:buNone/>
            </a:pPr>
            <a:r>
              <a:rPr lang="ru-RU" sz="1600" b="1" dirty="0"/>
              <a:t>- приказ ОО о проведении аттестации с приложением графика аттестации и списка аттестуемых педагогических работников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771800" cy="207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5. Программа </a:t>
            </a:r>
            <a:r>
              <a:rPr lang="ru-RU" sz="2400" b="1" dirty="0"/>
              <a:t>развития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/>
              <a:t>программа, промежуточный и ежегодный анализ результатов реализации Программы</a:t>
            </a:r>
            <a:endParaRPr lang="ru-RU" sz="1600" b="1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5"/>
            <a:ext cx="2448272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6. Организация </a:t>
            </a:r>
            <a:r>
              <a:rPr lang="ru-RU" sz="2400" b="1" dirty="0"/>
              <a:t>учебно-воспитательного процесса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- расписание уроков;	</a:t>
            </a:r>
          </a:p>
          <a:p>
            <a:pPr marL="0" indent="0">
              <a:buNone/>
            </a:pPr>
            <a:r>
              <a:rPr lang="ru-RU" sz="1600" b="1" dirty="0"/>
              <a:t>- расписание работы кружков;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7. Общественное </a:t>
            </a:r>
            <a:r>
              <a:rPr lang="ru-RU" sz="2400" b="1" dirty="0"/>
              <a:t>управление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- состав совета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600" b="1" dirty="0" smtClean="0"/>
              <a:t>- комиссии </a:t>
            </a:r>
            <a:r>
              <a:rPr lang="ru-RU" sz="1600" b="1" dirty="0"/>
              <a:t>управляющего совета</a:t>
            </a:r>
            <a:endParaRPr lang="ru-RU" sz="1600" b="1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888432" cy="2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9.Воспитательная работа. Краевой закон №1539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- план мероприятий на текущий учебный год по реализации закона № 1539;</a:t>
            </a:r>
          </a:p>
          <a:p>
            <a:pPr marL="0" indent="0">
              <a:buNone/>
            </a:pPr>
            <a:r>
              <a:rPr lang="ru-RU" sz="1600" b="1" dirty="0"/>
              <a:t>- отчет о выполнении плана мероприятий за прошедший учебный год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254896" cy="32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9.Воспитательная работа. Программа </a:t>
            </a:r>
            <a:r>
              <a:rPr lang="ru-RU" sz="2400" b="1" dirty="0" err="1"/>
              <a:t>Антинарко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- план </a:t>
            </a:r>
            <a:r>
              <a:rPr lang="ru-RU" sz="1600" b="1" dirty="0"/>
              <a:t>мероприятий на текущий учебный год по реализации Программы </a:t>
            </a:r>
            <a:r>
              <a:rPr lang="ru-RU" sz="1600" b="1" dirty="0" err="1"/>
              <a:t>Антинарко</a:t>
            </a:r>
            <a:r>
              <a:rPr lang="ru-RU" sz="1600" b="1" dirty="0" smtClean="0"/>
              <a:t>;</a:t>
            </a:r>
          </a:p>
          <a:p>
            <a:pPr marL="0" indent="0">
              <a:buNone/>
            </a:pPr>
            <a:r>
              <a:rPr lang="ru-RU" sz="1600" b="1" dirty="0" smtClean="0"/>
              <a:t>- </a:t>
            </a:r>
            <a:r>
              <a:rPr lang="ru-RU" sz="1600" b="1" dirty="0"/>
              <a:t>отчет о выполнении плана мероприятий за прошедший учебный год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490416" cy="275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9.Воспитательная работа. Военно-патриотическая работа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- план </a:t>
            </a:r>
            <a:r>
              <a:rPr lang="ru-RU" sz="1600" b="1" dirty="0"/>
              <a:t>мероприятий на текущий учебный </a:t>
            </a:r>
            <a:r>
              <a:rPr lang="ru-RU" sz="1600" b="1" dirty="0" smtClean="0"/>
              <a:t>год;</a:t>
            </a:r>
          </a:p>
          <a:p>
            <a:pPr marL="0" indent="0">
              <a:buNone/>
            </a:pPr>
            <a:r>
              <a:rPr lang="ru-RU" sz="1600" b="1" dirty="0" smtClean="0"/>
              <a:t>- </a:t>
            </a:r>
            <a:r>
              <a:rPr lang="ru-RU" sz="1600" b="1" dirty="0"/>
              <a:t>отчет о выполнении плана мероприятий за прошедший учебный год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2209428" cy="29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9.Воспитательная работа. Спортивно-массовая работа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- </a:t>
            </a:r>
            <a:r>
              <a:rPr lang="ru-RU" sz="1600" b="1" dirty="0"/>
              <a:t>план работы на текущий учебный год по подготовке и проведению мероприятий спортивно-массовой работы</a:t>
            </a:r>
            <a:r>
              <a:rPr lang="ru-RU" sz="1600" b="1" dirty="0" smtClean="0"/>
              <a:t>;</a:t>
            </a:r>
          </a:p>
          <a:p>
            <a:pPr marL="0" indent="0">
              <a:buNone/>
            </a:pPr>
            <a:r>
              <a:rPr lang="ru-RU" sz="1600" b="1" dirty="0" smtClean="0"/>
              <a:t>- </a:t>
            </a:r>
            <a:r>
              <a:rPr lang="ru-RU" sz="1600" b="1" dirty="0"/>
              <a:t>отчет о выполнении плана мероприятий за прошедший учебный год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06" y="3284983"/>
            <a:ext cx="2654937" cy="265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1.1.	Основные сведения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5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4900" b="1" dirty="0" smtClean="0"/>
              <a:t>-</a:t>
            </a:r>
            <a:r>
              <a:rPr lang="ru-RU" sz="2600" dirty="0" smtClean="0"/>
              <a:t> </a:t>
            </a:r>
            <a:r>
              <a:rPr lang="ru-RU" sz="4900" b="1" dirty="0" smtClean="0"/>
              <a:t>режим </a:t>
            </a:r>
            <a:r>
              <a:rPr lang="ru-RU" sz="4900" b="1" dirty="0"/>
              <a:t>и график работы;</a:t>
            </a:r>
          </a:p>
          <a:p>
            <a:pPr marL="0" indent="0">
              <a:buNone/>
            </a:pPr>
            <a:r>
              <a:rPr lang="ru-RU" sz="4900" b="1" dirty="0"/>
              <a:t>- сменность, параллели классов, обучающихся во вторую смену</a:t>
            </a:r>
          </a:p>
          <a:p>
            <a:pPr marL="0" indent="0">
              <a:buNone/>
            </a:pPr>
            <a:endParaRPr lang="ru-RU" sz="49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5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2400" b="1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- </a:t>
            </a:r>
            <a:r>
              <a:rPr lang="ru-RU" sz="4900" b="1" dirty="0"/>
              <a:t>наличие специальных (коррекционных) классов (в какой параллели);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/>
              <a:t>- наличие классов казачьей направленности (в какой параллели, сколько);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/>
              <a:t>- наличие профильных классов (каких, в каких параллелях);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/>
              <a:t>- изучаемые иностранные языки (в каких параллелях);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/>
              <a:t>- наличие изучения предметов на повышенном уровне обучения (каких предметов, в каких классах);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/>
              <a:t>- наличие возможности реализации дистанционного или электронного обучения;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/>
              <a:t>- наличие групп продленного дня;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/>
              <a:t>- наличие кружков, секций (каких кружков, для какого возраста</a:t>
            </a:r>
            <a:r>
              <a:rPr lang="ru-RU" sz="4900" dirty="0"/>
              <a:t>);</a:t>
            </a:r>
            <a:endParaRPr lang="ru-RU" sz="49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3933056"/>
            <a:ext cx="2998685" cy="2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9.Воспитательная работа. Каникулы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- календарный график;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10. Государственная </a:t>
            </a:r>
            <a:r>
              <a:rPr lang="ru-RU" sz="2400" b="1" dirty="0"/>
              <a:t>итоговая </a:t>
            </a:r>
            <a:r>
              <a:rPr lang="ru-RU" sz="2400" b="1" dirty="0" smtClean="0"/>
              <a:t>аттестация</a:t>
            </a:r>
            <a:r>
              <a:rPr lang="ru-RU" sz="2400" b="1" dirty="0"/>
              <a:t>. ГИА </a:t>
            </a:r>
            <a:r>
              <a:rPr lang="ru-RU" sz="2400" b="1" dirty="0" smtClean="0"/>
              <a:t>-11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- приказы общеобразовательной организации, касающиеся подготовки и проведения ЕГЭ и ГВЭ;</a:t>
            </a:r>
          </a:p>
          <a:p>
            <a:pPr marL="0" indent="0">
              <a:buNone/>
            </a:pPr>
            <a:r>
              <a:rPr lang="ru-RU" sz="1600" b="1" dirty="0"/>
              <a:t>- план подготовки к ЕГЭ;</a:t>
            </a:r>
          </a:p>
          <a:p>
            <a:pPr marL="0" indent="0">
              <a:buNone/>
            </a:pPr>
            <a:r>
              <a:rPr lang="ru-RU" sz="1600" b="1" dirty="0"/>
              <a:t>- анализ результатов </a:t>
            </a:r>
            <a:r>
              <a:rPr lang="ru-RU" sz="1600" b="1" dirty="0" smtClean="0"/>
              <a:t>ЕГЭ</a:t>
            </a:r>
            <a:endParaRPr lang="ru-RU" sz="1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06376"/>
            <a:ext cx="3042918" cy="26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10. Государственная </a:t>
            </a:r>
            <a:r>
              <a:rPr lang="ru-RU" sz="2400" b="1" dirty="0"/>
              <a:t>итоговая </a:t>
            </a:r>
            <a:r>
              <a:rPr lang="ru-RU" sz="2400" b="1" dirty="0" smtClean="0"/>
              <a:t>аттестация</a:t>
            </a:r>
            <a:r>
              <a:rPr lang="ru-RU" sz="2400" b="1" dirty="0"/>
              <a:t>. ГИА </a:t>
            </a:r>
            <a:r>
              <a:rPr lang="ru-RU" sz="2400" b="1" dirty="0" smtClean="0"/>
              <a:t>-9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- приказы общеобразовательной организации, касающиеся подготовки и проведения </a:t>
            </a:r>
            <a:r>
              <a:rPr lang="ru-RU" sz="1600" b="1" dirty="0" smtClean="0"/>
              <a:t>ОГЭ;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- план подготовки к </a:t>
            </a:r>
            <a:r>
              <a:rPr lang="ru-RU" sz="1600" b="1" dirty="0" smtClean="0"/>
              <a:t>ОГЭ</a:t>
            </a:r>
            <a:r>
              <a:rPr lang="ru-RU" sz="1600" b="1" dirty="0"/>
              <a:t>;</a:t>
            </a:r>
          </a:p>
          <a:p>
            <a:pPr marL="0" indent="0">
              <a:buNone/>
            </a:pPr>
            <a:r>
              <a:rPr lang="ru-RU" sz="1600" b="1" dirty="0"/>
              <a:t>- анализ результатов </a:t>
            </a:r>
            <a:r>
              <a:rPr lang="ru-RU" sz="1600" b="1" dirty="0" smtClean="0"/>
              <a:t>ОГЭ</a:t>
            </a:r>
            <a:endParaRPr lang="ru-RU" sz="1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64" y="2996952"/>
            <a:ext cx="310046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11. </a:t>
            </a:r>
            <a:r>
              <a:rPr lang="ru-RU" sz="2400" b="1" dirty="0"/>
              <a:t>Центр </a:t>
            </a:r>
            <a:r>
              <a:rPr lang="ru-RU" sz="2400" b="1" dirty="0" err="1"/>
              <a:t>профориентационной</a:t>
            </a:r>
            <a:r>
              <a:rPr lang="ru-RU" sz="2400" b="1" dirty="0"/>
              <a:t> работы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- график работы Центра;</a:t>
            </a:r>
          </a:p>
          <a:p>
            <a:pPr marL="0" indent="0">
              <a:buNone/>
            </a:pPr>
            <a:r>
              <a:rPr lang="ru-RU" sz="1600" b="1" dirty="0"/>
              <a:t>- приказы;</a:t>
            </a:r>
          </a:p>
          <a:p>
            <a:pPr marL="0" indent="0">
              <a:buNone/>
            </a:pPr>
            <a:r>
              <a:rPr lang="ru-RU" sz="1600" b="1" dirty="0" smtClean="0"/>
              <a:t>- </a:t>
            </a:r>
            <a:r>
              <a:rPr lang="ru-RU" sz="1600" b="1" dirty="0"/>
              <a:t>план работы по подготовке и проведению мероприятий на текущий учебный год;</a:t>
            </a:r>
          </a:p>
          <a:p>
            <a:pPr marL="0" indent="0">
              <a:buNone/>
            </a:pPr>
            <a:r>
              <a:rPr lang="ru-RU" sz="1600" b="1" dirty="0"/>
              <a:t>- отчет о выполнении плана мероприятий за прошедший учебный год</a:t>
            </a:r>
            <a:r>
              <a:rPr lang="ru-RU" sz="1600" b="1" dirty="0" smtClean="0"/>
              <a:t>;</a:t>
            </a:r>
            <a:endParaRPr lang="ru-RU" sz="1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800" b="1" dirty="0"/>
              <a:t>- </a:t>
            </a:r>
            <a:r>
              <a:rPr lang="ru-RU" sz="1600" b="1" dirty="0"/>
              <a:t>состав центра</a:t>
            </a:r>
            <a:r>
              <a:rPr lang="ru-RU" sz="1800" b="1" dirty="0"/>
              <a:t>;</a:t>
            </a:r>
          </a:p>
          <a:p>
            <a:pPr marL="0" indent="0" algn="ctr">
              <a:buNone/>
            </a:pPr>
            <a:endParaRPr lang="ru-RU" sz="1800" b="1" u="sng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56389"/>
            <a:ext cx="5037584" cy="209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13.1.Локальные нормативные акты в сфере обеспечения информационной безопасности обучающихся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1800" b="1" u="sng" dirty="0" smtClean="0"/>
          </a:p>
          <a:p>
            <a:pPr marL="0" indent="0">
              <a:buNone/>
            </a:pPr>
            <a:r>
              <a:rPr lang="ru-RU" sz="1800" b="1" dirty="0"/>
              <a:t>-планы мероприятий по обеспечению информационной безопасности обучающихся</a:t>
            </a:r>
            <a:endParaRPr lang="ru-RU" sz="1800" b="1" u="sng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23015176"/>
            <a:ext cx="14757605" cy="1346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212976"/>
            <a:ext cx="3137061" cy="28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4352" y="2132856"/>
            <a:ext cx="8928992" cy="23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prstClr val="black"/>
              </a:solidFill>
            </a:endParaRPr>
          </a:p>
          <a:p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4048" y="5229200"/>
            <a:ext cx="3816424" cy="110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28900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7281" y="6334971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Краснодар, 2019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1.2.Структура </a:t>
            </a:r>
            <a:r>
              <a:rPr lang="ru-RU" sz="2800" b="1" dirty="0"/>
              <a:t>и органы управления общеобразовательной организацией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038600" cy="52565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Обновляемые критерии</a:t>
            </a:r>
          </a:p>
          <a:p>
            <a:pPr marL="0" indent="0">
              <a:buNone/>
            </a:pPr>
            <a:r>
              <a:rPr lang="ru-RU" sz="1800" b="1" dirty="0" smtClean="0"/>
              <a:t>- названия коллегиальных органов управления</a:t>
            </a:r>
            <a:endParaRPr lang="ru-RU" sz="1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2400" b="1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r>
              <a:rPr lang="ru-RU" sz="1700" b="1" dirty="0"/>
              <a:t>- ФИО и должности руководителей структурных подразделений</a:t>
            </a:r>
            <a:endParaRPr lang="ru-RU" sz="17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96" y="3187080"/>
            <a:ext cx="2306579" cy="30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5817954"/>
            <a:ext cx="3816424" cy="400110"/>
          </a:xfrm>
          <a:prstGeom prst="rect">
            <a:avLst/>
          </a:prstGeom>
          <a:solidFill>
            <a:srgbClr val="FF6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Особое внимание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466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1.3.Документы. Локальные нормативные акты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Обновляемые критерии</a:t>
            </a:r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2400" b="1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r>
              <a:rPr lang="ru-RU" sz="1700" b="1" dirty="0"/>
              <a:t>- режим занятий обучающихся</a:t>
            </a:r>
            <a:endParaRPr lang="ru-RU" sz="17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3609908" cy="270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1.3.Документы. Отчёт о результатах </a:t>
            </a:r>
            <a:r>
              <a:rPr lang="ru-RU" sz="2800" b="1" dirty="0" err="1"/>
              <a:t>самообследования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Обновляемые критерии</a:t>
            </a:r>
          </a:p>
          <a:p>
            <a:pPr marL="0" indent="0" algn="ctr">
              <a:buNone/>
            </a:pPr>
            <a:endParaRPr lang="ru-RU" sz="2100" b="1" u="sng" dirty="0" smtClean="0"/>
          </a:p>
          <a:p>
            <a:pPr marL="0" indent="0">
              <a:buNone/>
            </a:pPr>
            <a:r>
              <a:rPr lang="ru-RU" sz="1600" b="1" dirty="0"/>
              <a:t>- публичный доклад за предшествующий учебный </a:t>
            </a:r>
            <a:r>
              <a:rPr lang="ru-RU" sz="1600" b="1" dirty="0" smtClean="0"/>
              <a:t>год</a:t>
            </a:r>
            <a:endParaRPr lang="ru-RU" sz="1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Критерии, обновляемые при необходимости</a:t>
            </a:r>
          </a:p>
          <a:p>
            <a:pPr marL="0" indent="0" algn="ctr">
              <a:buNone/>
            </a:pPr>
            <a:endParaRPr lang="ru-RU" sz="2400" b="1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endParaRPr lang="ru-RU" sz="17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2589697" cy="255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1.3.Документы. Оказание платных образовательных  услуг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Обновляемые критерии</a:t>
            </a:r>
          </a:p>
          <a:p>
            <a:pPr marL="0" indent="0" algn="ctr">
              <a:buNone/>
            </a:pPr>
            <a:endParaRPr lang="ru-RU" sz="2100" b="1" u="sng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Критерии, обновляемые при необходимости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r>
              <a:rPr lang="ru-RU" sz="2000" b="1" dirty="0"/>
              <a:t>- </a:t>
            </a:r>
            <a:r>
              <a:rPr lang="ru-RU" sz="1600" b="1" dirty="0"/>
              <a:t>документ об утверждении стоимости обучения по каждой образовательной программе</a:t>
            </a:r>
            <a:r>
              <a:rPr lang="ru-RU" sz="1800" dirty="0"/>
              <a:t>;</a:t>
            </a:r>
            <a:endParaRPr lang="ru-RU" sz="18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2229204" cy="29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6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1.3.Документы. Оказание платных услуг в группах продленного дня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rgbClr val="F0F45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Обновляемые критерии</a:t>
            </a:r>
          </a:p>
          <a:p>
            <a:pPr marL="0" indent="0" algn="ctr">
              <a:buNone/>
            </a:pPr>
            <a:endParaRPr lang="ru-RU" sz="2100" b="1" u="sng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Критерии, обновляемые при необходимости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r>
              <a:rPr lang="ru-RU" sz="2000" b="1" dirty="0"/>
              <a:t>- </a:t>
            </a:r>
            <a:r>
              <a:rPr lang="ru-RU" sz="1600" b="1" dirty="0"/>
              <a:t>документ об установлении размера оплаты за присмотр и уход за детьми в группах продленного дня</a:t>
            </a:r>
            <a:endParaRPr lang="ru-RU" sz="1800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8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1.3.Документы. Противодействие коррупции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Обновляемые критерии</a:t>
            </a:r>
          </a:p>
          <a:p>
            <a:pPr marL="0" indent="0" algn="ctr">
              <a:buNone/>
            </a:pPr>
            <a:endParaRPr lang="ru-RU" sz="2100" b="1" u="sng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u="sng" dirty="0" smtClean="0"/>
              <a:t>Критерии, обновляемые при необходимости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r>
              <a:rPr lang="ru-RU" sz="2000" b="1" dirty="0"/>
              <a:t>- </a:t>
            </a:r>
            <a:r>
              <a:rPr lang="ru-RU" sz="1600" b="1" dirty="0"/>
              <a:t>отчет о расходовании пожертвований и целевых взносов физических и юридических лиц</a:t>
            </a:r>
            <a:endParaRPr lang="ru-RU" sz="18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3188568"/>
            <a:ext cx="2542928" cy="254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5" y="3933056"/>
            <a:ext cx="20177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6222504"/>
            <a:ext cx="6264696" cy="400110"/>
          </a:xfrm>
          <a:prstGeom prst="rect">
            <a:avLst/>
          </a:prstGeom>
          <a:solidFill>
            <a:srgbClr val="FF6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первую очередь. Находится на контроле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689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тар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1211</Words>
  <Application>Microsoft Office PowerPoint</Application>
  <PresentationFormat>Экран (4:3)</PresentationFormat>
  <Paragraphs>220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1_старт</vt:lpstr>
      <vt:lpstr>Презентация PowerPoint</vt:lpstr>
      <vt:lpstr>Информация обновляемая к началу  нового учебного года</vt:lpstr>
      <vt:lpstr>1.1. Основные сведения</vt:lpstr>
      <vt:lpstr>1.2.Структура и органы управления общеобразовательной организацией</vt:lpstr>
      <vt:lpstr>1.3.Документы. Локальные нормативные акты</vt:lpstr>
      <vt:lpstr>1.3.Документы. Отчёт о результатах самообследования</vt:lpstr>
      <vt:lpstr>1.3.Документы. Оказание платных образовательных  услуг</vt:lpstr>
      <vt:lpstr>1.3.Документы. Оказание платных услуг в группах продленного дня</vt:lpstr>
      <vt:lpstr>1.3.Документы. Противодействие коррупции</vt:lpstr>
      <vt:lpstr>1.4.Образование</vt:lpstr>
      <vt:lpstr>1.4.Образование. Образовательная программа</vt:lpstr>
      <vt:lpstr>1.4.Образование. Учебный план</vt:lpstr>
      <vt:lpstr>1.4.Образование. Рабочие программы дисциплин</vt:lpstr>
      <vt:lpstr>1.4.Образование. Годовой календарный график</vt:lpstr>
      <vt:lpstr>1.4.Образование. Методические документы</vt:lpstr>
      <vt:lpstr>1.6.Руководство. Педагогический состав</vt:lpstr>
      <vt:lpstr>1.7.Материально-техническое обеспечение и оснащенность образовательного процесса</vt:lpstr>
      <vt:lpstr>1.7.Материально-техническое обеспечение и оснащенность образовательного процесса. Школьная библиотека</vt:lpstr>
      <vt:lpstr>1.7.Материально-техническое обеспечение и оснащенность образовательного процесса. Организация питания</vt:lpstr>
      <vt:lpstr>1.9.Платные образовательные  услуги</vt:lpstr>
      <vt:lpstr>1.11.Вакантные места для приема (перевода)</vt:lpstr>
      <vt:lpstr>2.2.Аттестация в целях подтверждения соответствия занимаемой должности</vt:lpstr>
      <vt:lpstr>5. Программа развития</vt:lpstr>
      <vt:lpstr>6. Организация учебно-воспитательного процесса</vt:lpstr>
      <vt:lpstr>7. Общественное управление</vt:lpstr>
      <vt:lpstr>9.Воспитательная работа. Краевой закон №1539</vt:lpstr>
      <vt:lpstr>9.Воспитательная работа. Программа Антинарко</vt:lpstr>
      <vt:lpstr>9.Воспитательная работа. Военно-патриотическая работа</vt:lpstr>
      <vt:lpstr>9.Воспитательная работа. Спортивно-массовая работа</vt:lpstr>
      <vt:lpstr>9.Воспитательная работа. Каникулы</vt:lpstr>
      <vt:lpstr>10. Государственная итоговая аттестация. ГИА -11</vt:lpstr>
      <vt:lpstr>10. Государственная итоговая аттестация. ГИА -9</vt:lpstr>
      <vt:lpstr>11. Центр профориентационной работы</vt:lpstr>
      <vt:lpstr> 13.1.Локальные нормативные акты в сфере обеспечения информационной безопасности обучающихся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Миклашевская Виктория Викторовна</dc:creator>
  <cp:lastModifiedBy>Опанасенко Виктор Николаевич</cp:lastModifiedBy>
  <cp:revision>93</cp:revision>
  <cp:lastPrinted>2019-02-04T11:13:54Z</cp:lastPrinted>
  <dcterms:created xsi:type="dcterms:W3CDTF">2019-01-30T10:52:55Z</dcterms:created>
  <dcterms:modified xsi:type="dcterms:W3CDTF">2019-09-05T14:15:07Z</dcterms:modified>
</cp:coreProperties>
</file>