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32" r:id="rId2"/>
    <p:sldMasterId id="2147483744" r:id="rId3"/>
  </p:sldMasterIdLst>
  <p:notesMasterIdLst>
    <p:notesMasterId r:id="rId13"/>
  </p:notesMasterIdLst>
  <p:sldIdLst>
    <p:sldId id="459" r:id="rId4"/>
    <p:sldId id="463" r:id="rId5"/>
    <p:sldId id="461" r:id="rId6"/>
    <p:sldId id="467" r:id="rId7"/>
    <p:sldId id="468" r:id="rId8"/>
    <p:sldId id="477" r:id="rId9"/>
    <p:sldId id="485" r:id="rId10"/>
    <p:sldId id="483" r:id="rId11"/>
    <p:sldId id="484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E488576F-7539-44DD-8216-BE8E354F61DC}">
          <p14:sldIdLst>
            <p14:sldId id="459"/>
            <p14:sldId id="463"/>
            <p14:sldId id="461"/>
            <p14:sldId id="467"/>
            <p14:sldId id="468"/>
            <p14:sldId id="477"/>
            <p14:sldId id="485"/>
            <p14:sldId id="483"/>
            <p14:sldId id="4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F0F9"/>
    <a:srgbClr val="F6716E"/>
    <a:srgbClr val="C1FDEA"/>
    <a:srgbClr val="C3E6F5"/>
    <a:srgbClr val="D4DFEF"/>
    <a:srgbClr val="F1F12F"/>
    <a:srgbClr val="96C77B"/>
    <a:srgbClr val="0A22D0"/>
    <a:srgbClr val="D2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339" autoAdjust="0"/>
    <p:restoredTop sz="85548" autoAdjust="0"/>
  </p:normalViewPr>
  <p:slideViewPr>
    <p:cSldViewPr>
      <p:cViewPr varScale="1">
        <p:scale>
          <a:sx n="75" d="100"/>
          <a:sy n="75" d="100"/>
        </p:scale>
        <p:origin x="-1522" y="-8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3240" y="-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me\Desktop\&#1057;&#1086;&#1074;&#1077;&#1097;&#1072;&#1085;&#1080;&#1077;%2030.01.18\&#1040;&#1085;&#1072;&#1083;&#1080;&#1079;%20&#1044;&#1054;&#1055;.&#1054;&#1041;&#1056;&#1040;&#1047;.%20%20&#1079;&#1072;%202017%20&#1085;&#1072;%2026.05.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me\Desktop\&#1057;&#1086;&#1074;&#1077;&#1097;&#1072;&#1085;&#1080;&#1077;%2030.01.18\&#1040;&#1085;&#1072;&#1083;&#1080;&#1079;%20&#1044;&#1054;&#1055;.&#1054;&#1041;&#1056;&#1040;&#1047;.%20%20&#1079;&#1072;%202017%20&#1085;&#1072;%2026.05.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chemeClr val="tx2"/>
              </a:soli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возраст2017!$A$3:$A$16</c:f>
              <c:strCache>
                <c:ptCount val="14"/>
                <c:pt idx="0">
                  <c:v>до 6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17</c:v>
                </c:pt>
                <c:pt idx="13">
                  <c:v>18 и более </c:v>
                </c:pt>
              </c:strCache>
            </c:strRef>
          </c:cat>
          <c:val>
            <c:numRef>
              <c:f>возраст2017!$C$3:$C$16</c:f>
              <c:numCache>
                <c:formatCode>0.0%</c:formatCode>
                <c:ptCount val="14"/>
                <c:pt idx="0" formatCode="0%">
                  <c:v>2.1581246284665699E-2</c:v>
                </c:pt>
                <c:pt idx="1">
                  <c:v>1.8771438171298605E-2</c:v>
                </c:pt>
                <c:pt idx="2">
                  <c:v>0.11452644948806852</c:v>
                </c:pt>
                <c:pt idx="3">
                  <c:v>0.13771013561662554</c:v>
                </c:pt>
                <c:pt idx="4">
                  <c:v>0.1365249208933787</c:v>
                </c:pt>
                <c:pt idx="5">
                  <c:v>0.12696566569560289</c:v>
                </c:pt>
                <c:pt idx="6">
                  <c:v>0.10280722353297371</c:v>
                </c:pt>
                <c:pt idx="7">
                  <c:v>9.8372822029486467E-2</c:v>
                </c:pt>
                <c:pt idx="8">
                  <c:v>9.0563696983794739E-2</c:v>
                </c:pt>
                <c:pt idx="9">
                  <c:v>6.5098195593659661E-2</c:v>
                </c:pt>
                <c:pt idx="10">
                  <c:v>5.0487931855691857E-2</c:v>
                </c:pt>
                <c:pt idx="11">
                  <c:v>2.0170803841424934E-2</c:v>
                </c:pt>
                <c:pt idx="12">
                  <c:v>1.3347511602919847E-2</c:v>
                </c:pt>
                <c:pt idx="13">
                  <c:v>3.0719584104092132E-3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2242304"/>
        <c:axId val="68792704"/>
        <c:axId val="0"/>
      </c:bar3DChart>
      <c:catAx>
        <c:axId val="52242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/>
                  <a:t>Возраст (количество лет)</a:t>
                </a:r>
              </a:p>
            </c:rich>
          </c:tx>
          <c:layout>
            <c:manualLayout>
              <c:xMode val="edge"/>
              <c:yMode val="edge"/>
              <c:x val="0.38757427555662344"/>
              <c:y val="0.8586371057327583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8792704"/>
        <c:crosses val="autoZero"/>
        <c:auto val="1"/>
        <c:lblAlgn val="ctr"/>
        <c:lblOffset val="100"/>
        <c:noMultiLvlLbl val="0"/>
      </c:catAx>
      <c:valAx>
        <c:axId val="687927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224230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1.9219219219219236E-2"/>
                  <c:y val="-6.069228028244615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4024024024024032E-3"/>
                  <c:y val="3.793267517652884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"/>
                  <c:y val="0.1024182229766279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966966966966967E-2"/>
                  <c:y val="5.689901276479322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1621621621621647E-2"/>
                  <c:y val="6.827881531775184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"/>
                  <c:y val="-9.483168794132203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направл2017!$A$3:$A$8</c:f>
              <c:strCache>
                <c:ptCount val="6"/>
                <c:pt idx="0">
                  <c:v>естественнонаучная</c:v>
                </c:pt>
                <c:pt idx="1">
                  <c:v>социально-педагогическая</c:v>
                </c:pt>
                <c:pt idx="2">
                  <c:v>техническая</c:v>
                </c:pt>
                <c:pt idx="3">
                  <c:v>туристско-краеведческая</c:v>
                </c:pt>
                <c:pt idx="4">
                  <c:v>физкультурно-спортивная</c:v>
                </c:pt>
                <c:pt idx="5">
                  <c:v>художественная</c:v>
                </c:pt>
              </c:strCache>
            </c:strRef>
          </c:cat>
          <c:val>
            <c:numRef>
              <c:f>направл2017!$B$3:$B$8</c:f>
              <c:numCache>
                <c:formatCode>General</c:formatCode>
                <c:ptCount val="6"/>
                <c:pt idx="0">
                  <c:v>47307</c:v>
                </c:pt>
                <c:pt idx="1">
                  <c:v>91859</c:v>
                </c:pt>
                <c:pt idx="2">
                  <c:v>14506</c:v>
                </c:pt>
                <c:pt idx="3">
                  <c:v>12823</c:v>
                </c:pt>
                <c:pt idx="4">
                  <c:v>42973</c:v>
                </c:pt>
                <c:pt idx="5">
                  <c:v>46349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9265602219967117"/>
          <c:y val="8.798677029728301E-2"/>
          <c:w val="0.38822812943747326"/>
          <c:h val="0.81228216995482705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ОО</c:v>
                </c:pt>
              </c:strCache>
            </c:strRef>
          </c:tx>
          <c:dPt>
            <c:idx val="1"/>
            <c:bubble3D val="0"/>
            <c:spPr>
              <a:solidFill>
                <a:srgbClr val="96C77B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cat>
            <c:strRef>
              <c:f>Лист1!$A$2:$A$5</c:f>
              <c:strCache>
                <c:ptCount val="4"/>
                <c:pt idx="0">
                  <c:v>ЦВО</c:v>
                </c:pt>
                <c:pt idx="1">
                  <c:v>ЗВО</c:v>
                </c:pt>
                <c:pt idx="2">
                  <c:v>ПВО</c:v>
                </c:pt>
                <c:pt idx="3">
                  <c:v>КВО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7</c:v>
                </c:pt>
                <c:pt idx="2">
                  <c:v>2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2FBEC-E75B-494F-8244-4883355FBABB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5B442-2786-4E58-B3E6-6FA1A4320A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07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B442-2786-4E58-B3E6-6FA1A4320AEC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12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469" y="4715907"/>
            <a:ext cx="6552727" cy="4928725"/>
          </a:xfrm>
        </p:spPr>
        <p:txBody>
          <a:bodyPr/>
          <a:lstStyle/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3C504-F4B6-4C75-9293-27AB12BA083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090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B442-2786-4E58-B3E6-6FA1A4320AEC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801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B442-2786-4E58-B3E6-6FA1A4320AEC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80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DF96-D083-4081-B552-5F21AFB3F30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69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B22F-17C4-415A-9089-67244EA320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68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F8A63-2BCC-46D9-94DB-49D311094F0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27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5480-20BE-40AA-93D8-178CF3CAD26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57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DA7F-027F-4B3D-8600-AA4C05E2A2C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60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1346-41AC-4E7F-8298-CB31E91EA2A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778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6AD7-4334-4F74-84C7-1460AE064E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30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6A31-BFE6-49C5-B0FB-CA4F735A0A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179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1039-62B5-42DD-A2EC-1DC44FF56D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128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7E60A-A236-4EB3-8F75-ECE8C8C7DE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9746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C2C6-7BB1-4CED-9096-FE8CF89B9BB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20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9097-6C11-425E-B1EA-58FAF5CF18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56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413D-F9AB-4007-B28F-35DE49E0E23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912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DC67-A5E7-410D-A4FC-CFDAEC2B163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842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05A81-1A59-4C36-95C8-391B63FCD2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8387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5480-20BE-40AA-93D8-178CF3CAD26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6206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DA7F-027F-4B3D-8600-AA4C05E2A2C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6178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1346-41AC-4E7F-8298-CB31E91EA2A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8679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6AD7-4334-4F74-84C7-1460AE064E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275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6A31-BFE6-49C5-B0FB-CA4F735A0A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9599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1039-62B5-42DD-A2EC-1DC44FF56D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1835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7E60A-A236-4EB3-8F75-ECE8C8C7DE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15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5F41-0337-4AC8-ACDD-84B421A65D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8271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C2C6-7BB1-4CED-9096-FE8CF89B9BB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856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413D-F9AB-4007-B28F-35DE49E0E23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4707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DC67-A5E7-410D-A4FC-CFDAEC2B163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444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05A81-1A59-4C36-95C8-391B63FCD2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B673-CC61-4028-A2E5-0F3F3C8F104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41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7DB1-5E30-4759-B997-2DC35BAF5F9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09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A53-FD23-4DFB-8BC5-5902A59ADF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3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E887-4AC1-4DA5-A1BB-3F91088F243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71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BB38-B53F-4EC1-95DC-5C0087FE7EB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3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B03C-EEDC-4962-B103-61741A6C03A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76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8EB81-7280-4ED1-AEFB-51CB3F7FAE0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25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0544C-0FD9-4A80-9A9F-94EFC8B1265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84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0544C-0FD9-4A80-9A9F-94EFC8B1265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701C8-7B44-4013-A8E9-C03BAC8CD4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10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24352" y="2132856"/>
            <a:ext cx="8928992" cy="23042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b="1" dirty="0" smtClean="0">
              <a:solidFill>
                <a:prstClr val="black"/>
              </a:solidFill>
            </a:endParaRPr>
          </a:p>
          <a:p>
            <a:endParaRPr lang="ru-RU" sz="3200" b="1" dirty="0">
              <a:solidFill>
                <a:prstClr val="black"/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004048" y="5229200"/>
            <a:ext cx="3816424" cy="1104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684819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Работа  </a:t>
            </a:r>
            <a:r>
              <a:rPr lang="ru-RU" sz="3600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организаций дополнительного образования </a:t>
            </a:r>
            <a:r>
              <a:rPr lang="ru-RU" sz="36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 </a:t>
            </a:r>
            <a:r>
              <a:rPr lang="ru-RU" sz="3600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модуле дополнительного образования детей </a:t>
            </a:r>
            <a:r>
              <a:rPr lang="ru-RU" sz="36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АИС </a:t>
            </a:r>
            <a:r>
              <a:rPr lang="ru-RU" sz="3600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«Сетевой город. Образование»</a:t>
            </a:r>
            <a:r>
              <a:rPr lang="ru-RU" sz="4000" b="1" i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b="1" i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sz="4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5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2533649" y="142852"/>
          <a:ext cx="6610351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2844" y="142852"/>
            <a:ext cx="2571736" cy="92333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b="1" dirty="0" smtClean="0"/>
              <a:t>Из отчета «Возрастной состав обучающихся МОДО»</a:t>
            </a:r>
            <a:endParaRPr lang="ru-RU" b="1" dirty="0">
              <a:solidFill>
                <a:schemeClr val="lt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224" y="4365104"/>
            <a:ext cx="2555776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Из отчета «Занятость учащихся ОО, по типам направленностей МОДО»</a:t>
            </a:r>
            <a:endParaRPr lang="ru-RU" b="1" dirty="0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366183686"/>
              </p:ext>
            </p:extLst>
          </p:nvPr>
        </p:nvGraphicFramePr>
        <p:xfrm>
          <a:off x="142844" y="3613785"/>
          <a:ext cx="6643702" cy="3244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4"/>
          <p:cNvSpPr txBox="1">
            <a:spLocks/>
          </p:cNvSpPr>
          <p:nvPr/>
        </p:nvSpPr>
        <p:spPr>
          <a:xfrm>
            <a:off x="0" y="0"/>
            <a:ext cx="9144000" cy="6429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Заполнение сведений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/>
              <a:t>из отчета «Контроль заполнения данных по сотрудникам»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98873"/>
              </p:ext>
            </p:extLst>
          </p:nvPr>
        </p:nvGraphicFramePr>
        <p:xfrm>
          <a:off x="214282" y="714356"/>
          <a:ext cx="8786873" cy="600078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418940"/>
                <a:gridCol w="1850635"/>
                <a:gridCol w="2127502"/>
                <a:gridCol w="2389796"/>
              </a:tblGrid>
              <a:tr h="7417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Образовательная организация</a:t>
                      </a:r>
                      <a:endParaRPr lang="ru-RU" sz="1200" b="1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Общее количество карточек персонала на текущее состояние</a:t>
                      </a:r>
                      <a:endParaRPr lang="ru-RU" sz="1200" b="1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Количество заполненных карточек персонала на текущее </a:t>
                      </a:r>
                      <a:r>
                        <a:rPr lang="ru-RU" sz="1200" b="1" u="none" strike="noStrike" dirty="0" smtClean="0"/>
                        <a:t>состояние</a:t>
                      </a:r>
                      <a:endParaRPr lang="ru-RU" sz="1200" b="1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/>
                        <a:t>Количество незаполненных карточек персонала на текущее состояние</a:t>
                      </a:r>
                      <a:endParaRPr lang="ru-RU" sz="1200" b="1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ctr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МАУ ДО МЭЦ 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282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208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74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МБОУ ДО ДШИ «Овация» 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145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79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66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МАОУ «ЦО ДО «Перспектива» 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51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36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15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ДМЦ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117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109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8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СШ № 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52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46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6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ДДТ "Созвездие"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123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119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ДЦ «Автогородок»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75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71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ЦДТ"Прикубанский"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197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194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ЦДТТ "Парус"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30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27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МУДО «Малая академия»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87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85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2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ЦРТДЮ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147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145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2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СШ № 1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57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55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2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СДЮСШ № 1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93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91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2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СШ № 3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43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41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2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ДШИ «ЮБИЛЕЙНАЯ»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50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49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МБУ ДО ЦТР "Центральный"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90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89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ГДЮСШ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48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47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ДШИ «Родник»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75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74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СШ «Юбилейная»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ДЮЦ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81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80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ЦДТТ"Юный техник"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31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30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ЦДЮТ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ЦТ «Содружество»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85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84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ДЮСШ № 2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40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39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МАОУ ДО СШ № 6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46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45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ДЮСШ № 7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34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33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  <a:tr h="1947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/>
                        <a:t>МБОУ ДО СШ № 8 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/>
                        <a:t>51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50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latin typeface="Arial"/>
                      </a:endParaRPr>
                    </a:p>
                  </a:txBody>
                  <a:tcPr marL="68784" marR="5732" marT="5732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"/>
          <p:cNvSpPr txBox="1">
            <a:spLocks/>
          </p:cNvSpPr>
          <p:nvPr/>
        </p:nvSpPr>
        <p:spPr>
          <a:xfrm>
            <a:off x="0" y="0"/>
            <a:ext cx="9144000" cy="5715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Комплектование 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 из отчета  «Количественный состав обучающихся»)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385314"/>
              </p:ext>
            </p:extLst>
          </p:nvPr>
        </p:nvGraphicFramePr>
        <p:xfrm>
          <a:off x="179512" y="764716"/>
          <a:ext cx="8712968" cy="6014703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24336"/>
                <a:gridCol w="2340502"/>
                <a:gridCol w="1742594"/>
                <a:gridCol w="1605536"/>
              </a:tblGrid>
              <a:tr h="7417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Наименование МОДО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</a:rPr>
                        <a:t>Комплектование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Внесено в АИС СГО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Процент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ctr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 dirty="0">
                          <a:effectLst/>
                        </a:rPr>
                        <a:t>МБОУ ДО </a:t>
                      </a:r>
                      <a:r>
                        <a:rPr lang="ru-RU" sz="1200" u="none" strike="noStrike" dirty="0" err="1">
                          <a:effectLst/>
                        </a:rPr>
                        <a:t>ЦДТ"Прикубанский</a:t>
                      </a:r>
                      <a:r>
                        <a:rPr lang="ru-RU" sz="1200" u="none" strike="noStrike" dirty="0">
                          <a:effectLst/>
                        </a:rPr>
                        <a:t>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4069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 smtClean="0">
                          <a:effectLst/>
                        </a:rPr>
                        <a:t>4069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ДДТ "Созвездие"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4157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 smtClean="0">
                          <a:effectLst/>
                        </a:rPr>
                        <a:t>4157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ЦРТДЮ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4025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 smtClean="0">
                          <a:effectLst/>
                        </a:rPr>
                        <a:t>4025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 dirty="0">
                          <a:effectLst/>
                        </a:rPr>
                        <a:t>МБОУ ДО ДЮЦ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1731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 smtClean="0">
                          <a:effectLst/>
                        </a:rPr>
                        <a:t>1731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СШ № 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1201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 smtClean="0">
                          <a:effectLst/>
                        </a:rPr>
                        <a:t>1201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СШ № 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933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 smtClean="0">
                          <a:effectLst/>
                        </a:rPr>
                        <a:t>933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ДШИ «ЮБИЛЕЙНАЯ»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МБУ ДО ЦТР "Центральный"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2198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2198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ГДЮСШ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1533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1533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ДЦ «Автогородок»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2223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2223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ДШИ «Родник»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1117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1117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СШ «Юбилейная»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1154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1154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ЦДТТ"Юный техник"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700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700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МАОУ «ЦО ДО «Перспектива»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1863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1863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СДЮСШ № 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1675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1675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МАОУ ДО СШ № 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1310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1310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ЦТ «Содружество»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2361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2361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ДЮСШ № 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1380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1380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ДШИ «Овация»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2691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2691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100,00%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ДМЦ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3469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3467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99,90%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СШ № 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1264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1262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99,80%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ДЮСШ № 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99,80%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СШ № 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1146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1144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99,80%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МАУ ДО МЭЦ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8051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8028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99,70%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МУДО «Малая академия»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2540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2528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99,50%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ЦДТТ "Парус"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703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699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99,40%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ЦДЮТ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1114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1091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97,90%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  <a:tr h="1869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>
                          <a:effectLst/>
                        </a:rPr>
                        <a:t>ИТОГО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>
                          <a:effectLst/>
                        </a:rPr>
                        <a:t>56118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 smtClean="0">
                          <a:effectLst/>
                        </a:rPr>
                        <a:t>56048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effectLst/>
                        </a:rPr>
                        <a:t>99,84%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0" marR="5440" marT="544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"/>
          <p:cNvSpPr txBox="1">
            <a:spLocks/>
          </p:cNvSpPr>
          <p:nvPr/>
        </p:nvSpPr>
        <p:spPr>
          <a:xfrm>
            <a:off x="0" y="0"/>
            <a:ext cx="9144000" cy="5715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Количество объединений 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 из отчета  «Количественный состав обучающихся»)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011503"/>
              </p:ext>
            </p:extLst>
          </p:nvPr>
        </p:nvGraphicFramePr>
        <p:xfrm>
          <a:off x="179512" y="764704"/>
          <a:ext cx="8712968" cy="602139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793840"/>
                <a:gridCol w="1704012"/>
                <a:gridCol w="1784389"/>
                <a:gridCol w="1430727"/>
              </a:tblGrid>
              <a:tr h="74899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Наименование МОДО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</a:rPr>
                        <a:t>Количество </a:t>
                      </a:r>
                      <a:r>
                        <a:rPr lang="ru-RU" sz="1200" b="1" u="none" strike="noStrike" dirty="0">
                          <a:effectLst/>
                        </a:rPr>
                        <a:t>объединений по комплектованию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Внесено в АИС СГО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Процент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ctr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МАУ ДО МЭЦ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ЦРТДЮ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313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313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ДМЦ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245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ЦДТ"Прикубанский"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465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465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ДДТ "Созвездие"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366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366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ДЮЦ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ГДЮСШ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74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ДШИ «ЮБИЛЕЙНАЯ»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ДЦ «Автогородок»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169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169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ДШИ «Овация»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231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231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ДШИ «Родник»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СШ «Юбилейная»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ЦДТТ"Юный техник"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МУДО «Малая академия»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167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167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МАОУ «ЦО ДО «Перспектива»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153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153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ЦТ «Содружество»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201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ЦДТТ "Парус"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100,00%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СДЮСШ № 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190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100,00%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ДЮСШ № 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100,00%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СШ № 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100,00%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МАОУ ДО СШ № 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100,00%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ДЮСШ № 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100,00%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СШ № 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100,00%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МБУ ДО ЦТР "Центральный"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233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100,00%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СШ № 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98,90%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>
                          <a:effectLst/>
                        </a:rPr>
                        <a:t>МБОУ ДО ЦДЮТ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73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98,60%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 dirty="0">
                          <a:effectLst/>
                        </a:rPr>
                        <a:t>МБОУ ДО СШ № 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74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67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90,50%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  <a:tr h="1841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>
                          <a:effectLst/>
                        </a:rPr>
                        <a:t>4732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>
                          <a:effectLst/>
                        </a:rPr>
                        <a:t>4723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effectLst/>
                        </a:rPr>
                        <a:t>99,56%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0" marR="5420" marT="54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-1"/>
            <a:ext cx="903649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latin typeface="Arial Narrow" panose="020B0606020202030204" pitchFamily="34" charset="0"/>
              </a:rPr>
              <a:t>Количество </a:t>
            </a:r>
            <a:r>
              <a:rPr lang="ru-RU" b="1" dirty="0" smtClean="0">
                <a:latin typeface="Arial Narrow" panose="020B0606020202030204" pitchFamily="34" charset="0"/>
              </a:rPr>
              <a:t>внешних обращений к системе сотрудников в месяц</a:t>
            </a:r>
          </a:p>
          <a:p>
            <a:pPr lvl="0" algn="ctr"/>
            <a:r>
              <a:rPr lang="ru-RU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smtClean="0">
                <a:latin typeface="Arial Narrow" panose="020B0606020202030204" pitchFamily="34" charset="0"/>
              </a:rPr>
              <a:t>(период с 25.11.17 – по 25.12.17)</a:t>
            </a:r>
          </a:p>
          <a:p>
            <a:endParaRPr lang="ru-RU" sz="2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116429"/>
              </p:ext>
            </p:extLst>
          </p:nvPr>
        </p:nvGraphicFramePr>
        <p:xfrm>
          <a:off x="107505" y="642917"/>
          <a:ext cx="8928992" cy="616412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463367"/>
                <a:gridCol w="1695607"/>
                <a:gridCol w="2074411"/>
                <a:gridCol w="1695607"/>
              </a:tblGrid>
              <a:tr h="594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ОДО</a:t>
                      </a:r>
                      <a:endParaRPr lang="ru-RU" sz="1200" b="1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5893" marT="58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Кол-во педагогов </a:t>
                      </a:r>
                      <a:endParaRPr lang="ru-RU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из </a:t>
                      </a:r>
                      <a:r>
                        <a:rPr lang="ru-RU" sz="1200" u="none" strike="noStrike" dirty="0">
                          <a:effectLst/>
                        </a:rPr>
                        <a:t>АИС СГО</a:t>
                      </a:r>
                      <a:endParaRPr lang="ru-RU" sz="1200" b="1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5893" marT="58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Количество внешних обращений к системе сотрудников</a:t>
                      </a:r>
                      <a:endParaRPr lang="ru-RU" sz="1200" b="1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5893" marT="58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среднем за месяц </a:t>
                      </a:r>
                      <a:r>
                        <a:rPr lang="ru-RU" sz="1200" u="none" strike="noStrike" dirty="0" smtClean="0">
                          <a:effectLst/>
                        </a:rPr>
                        <a:t>на сотрудника</a:t>
                      </a:r>
                      <a:endParaRPr lang="ru-RU" sz="1200" b="1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5893" marT="5893" marB="0" anchor="ctr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МБОУ ДО ЦДЮТ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30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238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7,9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МБОУ ДО ДЮСШ № 2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30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231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7,7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МБОУ ДО ДШИ «ЮБИЛЕЙНАЯ»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211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6,2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ДМЦ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94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513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5,5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ЦДТ"Прикубанский"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159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867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5,5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ДШИ «Родник»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54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292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5,4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ДШИ «Овация»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130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679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5,2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СШ № 8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23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107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4,7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МАУ ДО МЭЦ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280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1238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4,4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СШ «Юбилейная»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104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ДДТ "Созвездие"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404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4,0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МБУ ДО ЦТР "Центральный"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71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271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3,8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МУДО «Малая академия»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72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271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3,8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МБОУ ДО ДЮЦ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215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3,4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ЦДТТ"Юный техник"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3,2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МАОУ «ЦО ДО «Перспектива»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39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89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2,3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ГДЮСШ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38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86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ЦРТДЮ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133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288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2,2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ЦДТТ "Парус"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47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2,1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ДЮСШ № 7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47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2,1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ЦТ «Содружество»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71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141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2,0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СШ № 1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77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1,7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ДЦ «Автогородок»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66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106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1,6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СШ № 4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39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57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1,5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СДЮСШ № 1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90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МБОУ ДО СШ № 3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25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0,4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  <a:tr h="206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МАОУ ДО СШ № 6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70718" marR="5893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23</a:t>
                      </a:r>
                      <a:endParaRPr lang="ru-RU" sz="1200" b="0" i="0" u="none" strike="noStrike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111111"/>
                        </a:solidFill>
                        <a:effectLst/>
                        <a:latin typeface="Arial"/>
                      </a:endParaRPr>
                    </a:p>
                  </a:txBody>
                  <a:tcPr marL="5893" marR="70718" marT="589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4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9144000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Консультационные семинары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 организациями дополнительного образования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5872" y="980728"/>
            <a:ext cx="8352928" cy="23042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«О корректной работе муниципальных организаций дополнительного образования  в АИС СГО»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(13.12.2017)</a:t>
            </a:r>
          </a:p>
          <a:p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Участвовали – 25 организаций </a:t>
            </a:r>
          </a:p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Отсутствовали  - 2 организации : 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МБОУ ДО ЦДТТ «Парус»</a:t>
            </a:r>
          </a:p>
          <a:p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                                       МБОУ ДО СШ № 3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01752" y="3429000"/>
            <a:ext cx="8352928" cy="324036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«Возможности </a:t>
            </a:r>
            <a:r>
              <a:rPr lang="ru-R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самоконтроля муниципальных организаций дополнительного образования  </a:t>
            </a:r>
            <a:r>
              <a:rPr lang="ru-RU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 работе в АИС </a:t>
            </a:r>
            <a:r>
              <a:rPr lang="ru-R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СГО»</a:t>
            </a:r>
            <a:r>
              <a:rPr lang="ru-RU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(18.01.2018)</a:t>
            </a:r>
          </a:p>
          <a:p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Участвовали – 22 организации </a:t>
            </a:r>
          </a:p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Отсутствовали  - 5 организаций : 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МБОУ ДО ЦДТТ «Парус»</a:t>
            </a:r>
          </a:p>
          <a:p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                                       МБОУ ДО СШ № 4</a:t>
            </a:r>
          </a:p>
          <a:p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                                       МБОУ 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ДО СШ №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8</a:t>
            </a:r>
          </a:p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                                        МБОУ 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ДО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ЦДЮТ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                                        МБОУ 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ДО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ГДЮСШ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03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0" y="0"/>
            <a:ext cx="9144000" cy="1052736"/>
          </a:xfrm>
          <a:prstGeom prst="roundRect">
            <a:avLst>
              <a:gd name="adj" fmla="val 4363"/>
            </a:avLst>
          </a:prstGeom>
          <a:solidFill>
            <a:srgbClr val="2D56A9"/>
          </a:solidFill>
          <a:ln>
            <a:solidFill>
              <a:srgbClr val="2D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Обучающие семинары </a:t>
            </a:r>
            <a:r>
              <a:rPr lang="ru-RU" sz="2400" b="1" dirty="0">
                <a:solidFill>
                  <a:prstClr val="white"/>
                </a:solidFill>
                <a:latin typeface="Arial Narrow" panose="020B0606020202030204" pitchFamily="34" charset="0"/>
              </a:rPr>
              <a:t>по ИКТ для организаций дополнительного </a:t>
            </a:r>
            <a:r>
              <a:rPr lang="ru-RU" sz="2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образования</a:t>
            </a:r>
            <a:endParaRPr lang="ru-RU" sz="24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2147372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</a:rPr>
              <a:t>6 образовательных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организаций</a:t>
            </a:r>
          </a:p>
          <a:p>
            <a:pPr algn="ctr"/>
            <a:r>
              <a:rPr lang="ru-RU" dirty="0" smtClean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(9 педагогов)</a:t>
            </a:r>
            <a:endParaRPr lang="ru-RU" dirty="0">
              <a:solidFill>
                <a:srgbClr val="DA1F28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547662" y="1124744"/>
            <a:ext cx="6632615" cy="7986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Отчетный период: 1 сентября – 26 января 2017/2018 учебного года</a:t>
            </a:r>
            <a:endParaRPr lang="ru-RU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99769682"/>
              </p:ext>
            </p:extLst>
          </p:nvPr>
        </p:nvGraphicFramePr>
        <p:xfrm>
          <a:off x="2318606" y="2204864"/>
          <a:ext cx="3996444" cy="3800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60632" y="3284984"/>
            <a:ext cx="96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КВО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99992" y="3212976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ЦВО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18175" y="4725144"/>
            <a:ext cx="891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79512" y="3284984"/>
            <a:ext cx="2483270" cy="0"/>
          </a:xfrm>
          <a:prstGeom prst="line">
            <a:avLst/>
          </a:prstGeom>
          <a:ln>
            <a:solidFill>
              <a:srgbClr val="2D56A9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6156176" y="2075364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5 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</a:rPr>
              <a:t>образовательных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организаций</a:t>
            </a:r>
          </a:p>
          <a:p>
            <a:pPr algn="ctr"/>
            <a:r>
              <a:rPr lang="ru-RU" dirty="0" smtClean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(11 педагогов)</a:t>
            </a:r>
            <a:endParaRPr lang="ru-RU" dirty="0">
              <a:solidFill>
                <a:srgbClr val="DA1F28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372200" y="4595644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7 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</a:rPr>
              <a:t>образовательных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организаций</a:t>
            </a:r>
          </a:p>
          <a:p>
            <a:pPr algn="ctr"/>
            <a:r>
              <a:rPr lang="ru-RU" dirty="0" smtClean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(13 педагогов)</a:t>
            </a:r>
            <a:endParaRPr lang="ru-RU" dirty="0">
              <a:solidFill>
                <a:srgbClr val="DA1F28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5652120" y="5733256"/>
            <a:ext cx="3240360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868144" y="3212976"/>
            <a:ext cx="288032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800034" y="4539397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ПВО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flipH="1">
            <a:off x="251520" y="5661248"/>
            <a:ext cx="266429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107504" y="4523636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 образовательные организации</a:t>
            </a:r>
          </a:p>
          <a:p>
            <a:pPr algn="ctr"/>
            <a:r>
              <a:rPr lang="ru-RU" dirty="0" smtClean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(6 педагогов)</a:t>
            </a:r>
            <a:endParaRPr lang="ru-RU" dirty="0">
              <a:solidFill>
                <a:srgbClr val="DA1F28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9888" y="5949280"/>
            <a:ext cx="7512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Всего из организаций дополнительного образования </a:t>
            </a:r>
            <a:endParaRPr lang="ru-RU" sz="20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r>
              <a:rPr lang="ru-RU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посетили </a:t>
            </a:r>
            <a:r>
              <a:rPr lang="ru-RU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обучающие семинары </a:t>
            </a:r>
            <a:r>
              <a:rPr lang="ru-RU" sz="2800" b="1" dirty="0">
                <a:solidFill>
                  <a:prstClr val="black"/>
                </a:solidFill>
                <a:latin typeface="Arial Narrow" panose="020B0606020202030204" pitchFamily="34" charset="0"/>
              </a:rPr>
              <a:t>– 39 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7676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07504" y="5805264"/>
            <a:ext cx="8928992" cy="936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9584" y="1268760"/>
            <a:ext cx="8906888" cy="542066"/>
          </a:xfrm>
          <a:prstGeom prst="rect">
            <a:avLst/>
          </a:prstGeom>
          <a:solidFill>
            <a:srgbClr val="D2E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0"/>
            <a:ext cx="9137188" cy="980728"/>
          </a:xfrm>
          <a:prstGeom prst="roundRect">
            <a:avLst>
              <a:gd name="adj" fmla="val 0"/>
            </a:avLst>
          </a:prstGeom>
          <a:solidFill>
            <a:srgbClr val="2D56A9"/>
          </a:solidFill>
          <a:ln>
            <a:solidFill>
              <a:srgbClr val="2D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Обучающие </a:t>
            </a:r>
            <a:r>
              <a:rPr lang="ru-RU" sz="2400" b="1" dirty="0">
                <a:solidFill>
                  <a:prstClr val="white"/>
                </a:solidFill>
                <a:latin typeface="Arial Narrow" panose="020B0606020202030204" pitchFamily="34" charset="0"/>
              </a:rPr>
              <a:t>семинары по ИКТ для организаций дополнительного образования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1196752"/>
            <a:ext cx="9029684" cy="707886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Обучающие </a:t>
            </a:r>
            <a:r>
              <a:rPr lang="ru-RU" sz="2000" b="1" dirty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семинары </a:t>
            </a:r>
            <a:r>
              <a:rPr lang="ru-RU" sz="2000" b="1" dirty="0" smtClean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по теме: «</a:t>
            </a:r>
            <a:r>
              <a:rPr lang="ru-RU" sz="2000" b="1" dirty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Работа в модуле «Организация </a:t>
            </a:r>
            <a:endParaRPr lang="ru-RU" sz="2000" b="1" dirty="0" smtClean="0">
              <a:solidFill>
                <a:srgbClr val="DA1F28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дополнительного </a:t>
            </a:r>
            <a:r>
              <a:rPr lang="ru-RU" sz="2000" b="1" dirty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образования» АИС «Сетевой город. Образование</a:t>
            </a:r>
            <a:r>
              <a:rPr lang="ru-RU" sz="2000" b="1" dirty="0" smtClean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»</a:t>
            </a:r>
          </a:p>
        </p:txBody>
      </p:sp>
      <p:sp>
        <p:nvSpPr>
          <p:cNvPr id="3" name="Стрелка вправо 2"/>
          <p:cNvSpPr/>
          <p:nvPr/>
        </p:nvSpPr>
        <p:spPr>
          <a:xfrm rot="5400000">
            <a:off x="1460410" y="1788064"/>
            <a:ext cx="260911" cy="518450"/>
          </a:xfrm>
          <a:prstGeom prst="rightArrow">
            <a:avLst>
              <a:gd name="adj1" fmla="val 50000"/>
              <a:gd name="adj2" fmla="val 49255"/>
            </a:avLst>
          </a:prstGeom>
          <a:solidFill>
            <a:srgbClr val="2D56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1F28">
                  <a:lumMod val="75000"/>
                </a:srgb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3569" y="2636912"/>
            <a:ext cx="18722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• МБОУ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ДЮСШ №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7</a:t>
            </a:r>
          </a:p>
          <a:p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МБОУ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ДЮСШ №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</a:p>
          <a:p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МБУ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ЦТР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«ЦЕНТРАЛЬНЫЙ»</a:t>
            </a:r>
          </a:p>
          <a:p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МБОУ ДО ЦТ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«СОДРУЖЕСТВО»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-396552" y="5733256"/>
            <a:ext cx="99371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Новые </a:t>
            </a:r>
            <a:r>
              <a:rPr lang="ru-RU" sz="2800" b="1" dirty="0">
                <a:solidFill>
                  <a:prstClr val="black"/>
                </a:solidFill>
                <a:latin typeface="Arial Narrow" panose="020B0606020202030204" pitchFamily="34" charset="0"/>
              </a:rPr>
              <a:t>з</a:t>
            </a:r>
            <a:r>
              <a:rPr lang="ru-RU" sz="2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аявки на обучение </a:t>
            </a:r>
            <a:r>
              <a:rPr lang="ru-RU" sz="2800" b="1" dirty="0">
                <a:solidFill>
                  <a:prstClr val="black"/>
                </a:solidFill>
                <a:latin typeface="Arial Narrow" panose="020B0606020202030204" pitchFamily="34" charset="0"/>
              </a:rPr>
              <a:t>подали </a:t>
            </a:r>
            <a:endParaRPr lang="ru-RU" sz="28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800" b="1" u="sng" dirty="0" smtClean="0">
                <a:solidFill>
                  <a:srgbClr val="DA1F28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8 </a:t>
            </a:r>
            <a:r>
              <a:rPr lang="ru-RU" sz="2800" b="1" u="sng" dirty="0">
                <a:solidFill>
                  <a:srgbClr val="DA1F28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педагогов из 2 образовательных </a:t>
            </a:r>
            <a:r>
              <a:rPr lang="ru-RU" sz="2800" b="1" u="sng" dirty="0" smtClean="0">
                <a:solidFill>
                  <a:srgbClr val="DA1F28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учреждений</a:t>
            </a:r>
            <a:endParaRPr lang="ru-RU" sz="28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6" name="Picture 2" descr="C:\Users\temenceva\Desktop\Checkm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90564"/>
            <a:ext cx="374956" cy="37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683568" y="2564904"/>
            <a:ext cx="1872208" cy="216024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699792" y="2564904"/>
            <a:ext cx="1872208" cy="216024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716016" y="2564904"/>
            <a:ext cx="1872208" cy="216024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732240" y="2564904"/>
            <a:ext cx="1872208" cy="216024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5400000">
            <a:off x="3534248" y="1788065"/>
            <a:ext cx="260910" cy="518450"/>
          </a:xfrm>
          <a:prstGeom prst="rightArrow">
            <a:avLst>
              <a:gd name="adj1" fmla="val 50000"/>
              <a:gd name="adj2" fmla="val 49255"/>
            </a:avLst>
          </a:prstGeom>
          <a:solidFill>
            <a:srgbClr val="2D56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1F28">
                  <a:lumMod val="75000"/>
                </a:srgbClr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5521665" y="1788064"/>
            <a:ext cx="260911" cy="518450"/>
          </a:xfrm>
          <a:prstGeom prst="rightArrow">
            <a:avLst>
              <a:gd name="adj1" fmla="val 50000"/>
              <a:gd name="adj2" fmla="val 49255"/>
            </a:avLst>
          </a:prstGeom>
          <a:solidFill>
            <a:srgbClr val="2D56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1F28">
                  <a:lumMod val="75000"/>
                </a:srgbClr>
              </a:solidFill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7529324" y="1779499"/>
            <a:ext cx="278041" cy="518450"/>
          </a:xfrm>
          <a:prstGeom prst="rightArrow">
            <a:avLst>
              <a:gd name="adj1" fmla="val 50000"/>
              <a:gd name="adj2" fmla="val 49255"/>
            </a:avLst>
          </a:prstGeom>
          <a:solidFill>
            <a:srgbClr val="2D56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1F28">
                  <a:lumMod val="75000"/>
                </a:srgb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260776" y="2177742"/>
            <a:ext cx="717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ЦВО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277000" y="2177745"/>
            <a:ext cx="717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ЗВО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293224" y="2187604"/>
            <a:ext cx="717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ПВО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309448" y="2187604"/>
            <a:ext cx="717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КВО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699792" y="2636912"/>
            <a:ext cx="18722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МБОУ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ГДЮСШ</a:t>
            </a:r>
          </a:p>
          <a:p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МБОУ ДО СШ №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4</a:t>
            </a:r>
          </a:p>
          <a:p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МБОУ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ДШИ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«ЮБИЛЕЙНАЯ»</a:t>
            </a:r>
          </a:p>
          <a:p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МБОУ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ЦДЮТ</a:t>
            </a:r>
          </a:p>
          <a:p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МБОУ ДО ДЮЦ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16016" y="2636912"/>
            <a:ext cx="18722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МАОУ ДО ЦДТ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«ПРИКУБАНСКИЙ»</a:t>
            </a:r>
          </a:p>
          <a:p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МАОУ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СШ № 6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732240" y="2636912"/>
            <a:ext cx="18722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МБОУ ДО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ДМЦ</a:t>
            </a:r>
          </a:p>
          <a:p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МАОУ ЦО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«ПЕРСПЕКТИВА»</a:t>
            </a:r>
          </a:p>
          <a:p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МБОУ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ДЦ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«АВТОГОРОДОК»</a:t>
            </a:r>
          </a:p>
          <a:p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МБОУ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ДДТ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«СОЗВЕЗДИЕ»</a:t>
            </a:r>
          </a:p>
          <a:p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МАУ ДО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МЭЦ</a:t>
            </a:r>
          </a:p>
          <a:p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• </a:t>
            </a:r>
            <a:r>
              <a:rPr lang="ru-RU" sz="1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МБОУ </a:t>
            </a:r>
            <a:r>
              <a:rPr lang="ru-RU" sz="12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СШ № 1</a:t>
            </a:r>
            <a:endParaRPr lang="ru-RU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19584" y="4832441"/>
            <a:ext cx="8906888" cy="521030"/>
          </a:xfrm>
          <a:prstGeom prst="rect">
            <a:avLst/>
          </a:prstGeom>
          <a:solidFill>
            <a:srgbClr val="D2E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504" y="4760433"/>
            <a:ext cx="9029684" cy="707886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Обучающие семинары по теме: </a:t>
            </a:r>
            <a:r>
              <a:rPr lang="ru-RU" sz="2000" b="1" dirty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«Основы ведения сайта </a:t>
            </a:r>
            <a:r>
              <a:rPr lang="ru-RU" sz="2000" b="1" dirty="0" smtClean="0">
                <a:solidFill>
                  <a:srgbClr val="DA1F28">
                    <a:lumMod val="75000"/>
                  </a:srgbClr>
                </a:solidFill>
                <a:latin typeface="Arial Narrow" panose="020B0606020202030204" pitchFamily="34" charset="0"/>
              </a:rPr>
              <a:t>образовательной организации»</a:t>
            </a:r>
          </a:p>
        </p:txBody>
      </p:sp>
      <p:pic>
        <p:nvPicPr>
          <p:cNvPr id="40" name="Picture 2" descr="C:\Users\temenceva\Desktop\Checkm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97" y="4854245"/>
            <a:ext cx="374955" cy="37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Прямоугольник 40"/>
          <p:cNvSpPr/>
          <p:nvPr/>
        </p:nvSpPr>
        <p:spPr>
          <a:xfrm>
            <a:off x="679402" y="5425479"/>
            <a:ext cx="78339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• МБОУ </a:t>
            </a:r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 ДЮСШ № </a:t>
            </a:r>
            <a:r>
              <a:rPr lang="ru-RU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7 – </a:t>
            </a:r>
            <a:r>
              <a:rPr lang="ru-RU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 педагог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61906" y="5447927"/>
            <a:ext cx="7920880" cy="361864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9908" y="5456658"/>
            <a:ext cx="717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ЦВО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4779" y="4183092"/>
            <a:ext cx="1648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10 педагогов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76213" y="4183092"/>
            <a:ext cx="169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13 педагогов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63630" y="4150826"/>
            <a:ext cx="1576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6 педагогов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79854" y="4335492"/>
            <a:ext cx="1576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9</a:t>
            </a:r>
            <a:r>
              <a:rPr lang="ru-RU" b="1" dirty="0" smtClean="0">
                <a:solidFill>
                  <a:prstClr val="black"/>
                </a:solidFill>
              </a:rPr>
              <a:t> педагогов</a:t>
            </a: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92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старт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20000"/>
              <a:lumOff val="8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старт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20000"/>
              <a:lumOff val="8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10742</TotalTime>
  <Words>1412</Words>
  <Application>Microsoft Office PowerPoint</Application>
  <PresentationFormat>Экран (4:3)</PresentationFormat>
  <Paragraphs>544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2_старт</vt:lpstr>
      <vt:lpstr>старт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100% внесение данных об учениках, сотрудниках, уроков в недельном расписании</dc:title>
  <dc:creator>Максутова Екатерина Рашидовна</dc:creator>
  <cp:lastModifiedBy>Шулешко Светлана Валерьевна</cp:lastModifiedBy>
  <cp:revision>906</cp:revision>
  <cp:lastPrinted>2018-01-30T10:09:28Z</cp:lastPrinted>
  <dcterms:created xsi:type="dcterms:W3CDTF">2014-10-13T09:37:27Z</dcterms:created>
  <dcterms:modified xsi:type="dcterms:W3CDTF">2018-11-16T11:45:10Z</dcterms:modified>
</cp:coreProperties>
</file>