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9" r:id="rId3"/>
    <p:sldId id="278" r:id="rId4"/>
    <p:sldId id="280" r:id="rId5"/>
    <p:sldId id="274" r:id="rId6"/>
    <p:sldId id="306" r:id="rId7"/>
    <p:sldId id="304" r:id="rId8"/>
    <p:sldId id="292" r:id="rId9"/>
    <p:sldId id="283" r:id="rId10"/>
    <p:sldId id="307" r:id="rId11"/>
    <p:sldId id="305" r:id="rId12"/>
    <p:sldId id="281" r:id="rId13"/>
    <p:sldId id="291" r:id="rId14"/>
    <p:sldId id="294" r:id="rId15"/>
    <p:sldId id="282" r:id="rId16"/>
    <p:sldId id="284" r:id="rId17"/>
    <p:sldId id="290" r:id="rId18"/>
    <p:sldId id="289" r:id="rId19"/>
    <p:sldId id="288" r:id="rId20"/>
    <p:sldId id="285" r:id="rId21"/>
    <p:sldId id="287" r:id="rId22"/>
    <p:sldId id="296" r:id="rId23"/>
    <p:sldId id="295" r:id="rId24"/>
    <p:sldId id="301" r:id="rId25"/>
    <p:sldId id="302" r:id="rId26"/>
    <p:sldId id="300" r:id="rId27"/>
    <p:sldId id="277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2A6B715-5D86-452B-B482-395FD7BE17CA}">
          <p14:sldIdLst>
            <p14:sldId id="256"/>
            <p14:sldId id="299"/>
            <p14:sldId id="278"/>
            <p14:sldId id="280"/>
            <p14:sldId id="274"/>
            <p14:sldId id="306"/>
            <p14:sldId id="304"/>
            <p14:sldId id="292"/>
            <p14:sldId id="283"/>
            <p14:sldId id="307"/>
            <p14:sldId id="305"/>
            <p14:sldId id="281"/>
            <p14:sldId id="291"/>
            <p14:sldId id="294"/>
            <p14:sldId id="282"/>
            <p14:sldId id="284"/>
            <p14:sldId id="290"/>
            <p14:sldId id="289"/>
            <p14:sldId id="288"/>
            <p14:sldId id="285"/>
            <p14:sldId id="287"/>
            <p14:sldId id="296"/>
            <p14:sldId id="295"/>
            <p14:sldId id="301"/>
            <p14:sldId id="302"/>
            <p14:sldId id="300"/>
            <p14:sldId id="277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1654" autoAdjust="0"/>
  </p:normalViewPr>
  <p:slideViewPr>
    <p:cSldViewPr snapToGrid="0">
      <p:cViewPr>
        <p:scale>
          <a:sx n="100" d="100"/>
          <a:sy n="100" d="100"/>
        </p:scale>
        <p:origin x="-120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F73B5-0200-42B5-A258-70BC89F6ECA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CF17DB-5FA8-4F80-81F7-5297AC8C0AF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Приобретение оборудования и подключение к ФИС ФРДО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0D0944-494F-4956-9306-A002572B5171}" type="parTrans" cxnId="{E0A090E6-47C1-42AD-9C2A-F24BD2DB073B}">
      <dgm:prSet/>
      <dgm:spPr/>
      <dgm:t>
        <a:bodyPr/>
        <a:lstStyle/>
        <a:p>
          <a:endParaRPr lang="ru-RU"/>
        </a:p>
      </dgm:t>
    </dgm:pt>
    <dgm:pt modelId="{1D958476-13F9-4E06-BAA9-E21E2AAD61EB}" type="sibTrans" cxnId="{E0A090E6-47C1-42AD-9C2A-F24BD2DB073B}">
      <dgm:prSet/>
      <dgm:spPr/>
      <dgm:t>
        <a:bodyPr/>
        <a:lstStyle/>
        <a:p>
          <a:endParaRPr lang="ru-RU"/>
        </a:p>
      </dgm:t>
    </dgm:pt>
    <dgm:pt modelId="{6BC2ED2C-D82A-4DDC-9952-21C01BC356E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Организация работы по заполнению шаблонов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EXCEL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CF889D2-6B1C-496F-9712-08E99B397F14}" type="parTrans" cxnId="{D3EAEB27-A35D-403E-8C20-15EB54880A59}">
      <dgm:prSet/>
      <dgm:spPr/>
      <dgm:t>
        <a:bodyPr/>
        <a:lstStyle/>
        <a:p>
          <a:endParaRPr lang="ru-RU"/>
        </a:p>
      </dgm:t>
    </dgm:pt>
    <dgm:pt modelId="{3D000C98-ADE7-4D15-A1E9-260B4BE0F932}" type="sibTrans" cxnId="{D3EAEB27-A35D-403E-8C20-15EB54880A59}">
      <dgm:prSet/>
      <dgm:spPr/>
      <dgm:t>
        <a:bodyPr/>
        <a:lstStyle/>
        <a:p>
          <a:endParaRPr lang="ru-RU"/>
        </a:p>
      </dgm:t>
    </dgm:pt>
    <dgm:pt modelId="{79F5C39C-248C-4951-B3AB-DA51BEBC905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Получение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парольно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-ключевой информации и ЭЦП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9D36144-B793-401F-87BC-4524348E3BE7}" type="parTrans" cxnId="{4FD513F3-3960-4697-B4BF-CF0484118BDE}">
      <dgm:prSet/>
      <dgm:spPr/>
      <dgm:t>
        <a:bodyPr/>
        <a:lstStyle/>
        <a:p>
          <a:endParaRPr lang="ru-RU"/>
        </a:p>
      </dgm:t>
    </dgm:pt>
    <dgm:pt modelId="{2C9CF821-B816-4FF0-AEDF-5517E48BE918}" type="sibTrans" cxnId="{4FD513F3-3960-4697-B4BF-CF0484118BDE}">
      <dgm:prSet/>
      <dgm:spPr/>
      <dgm:t>
        <a:bodyPr/>
        <a:lstStyle/>
        <a:p>
          <a:endParaRPr lang="ru-RU"/>
        </a:p>
      </dgm:t>
    </dgm:pt>
    <dgm:pt modelId="{22513601-3A09-460E-A55F-E24B609A581A}" type="pres">
      <dgm:prSet presAssocID="{E19F73B5-0200-42B5-A258-70BC89F6EC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78FB08-6701-426C-9AD8-2982D6D4A601}" type="pres">
      <dgm:prSet presAssocID="{76CF17DB-5FA8-4F80-81F7-5297AC8C0AF8}" presName="hierRoot1" presStyleCnt="0"/>
      <dgm:spPr/>
    </dgm:pt>
    <dgm:pt modelId="{6C93135B-1F5E-429C-9B74-09A7EC5DAA97}" type="pres">
      <dgm:prSet presAssocID="{76CF17DB-5FA8-4F80-81F7-5297AC8C0AF8}" presName="composite" presStyleCnt="0"/>
      <dgm:spPr/>
    </dgm:pt>
    <dgm:pt modelId="{6646B0EB-B639-4194-A747-70A7E7A3F8A2}" type="pres">
      <dgm:prSet presAssocID="{76CF17DB-5FA8-4F80-81F7-5297AC8C0AF8}" presName="background" presStyleLbl="node0" presStyleIdx="0" presStyleCnt="1"/>
      <dgm:spPr/>
    </dgm:pt>
    <dgm:pt modelId="{4EB38860-EC81-4A6E-B97B-74E5D2C9D9D5}" type="pres">
      <dgm:prSet presAssocID="{76CF17DB-5FA8-4F80-81F7-5297AC8C0AF8}" presName="text" presStyleLbl="fgAcc0" presStyleIdx="0" presStyleCnt="1">
        <dgm:presLayoutVars>
          <dgm:chPref val="3"/>
        </dgm:presLayoutVars>
      </dgm:prSet>
      <dgm:spPr/>
    </dgm:pt>
    <dgm:pt modelId="{9E420F9C-791A-4997-9A26-F12D6324058B}" type="pres">
      <dgm:prSet presAssocID="{76CF17DB-5FA8-4F80-81F7-5297AC8C0AF8}" presName="hierChild2" presStyleCnt="0"/>
      <dgm:spPr/>
    </dgm:pt>
    <dgm:pt modelId="{EE427114-71F4-456F-9FE6-F7E93BA8D20D}" type="pres">
      <dgm:prSet presAssocID="{6CF889D2-6B1C-496F-9712-08E99B397F14}" presName="Name10" presStyleLbl="parChTrans1D2" presStyleIdx="0" presStyleCnt="2"/>
      <dgm:spPr/>
    </dgm:pt>
    <dgm:pt modelId="{753EE8E2-A7F4-434B-977C-65259C1D08E8}" type="pres">
      <dgm:prSet presAssocID="{6BC2ED2C-D82A-4DDC-9952-21C01BC356EC}" presName="hierRoot2" presStyleCnt="0"/>
      <dgm:spPr/>
    </dgm:pt>
    <dgm:pt modelId="{35C46FC1-A567-46A9-9F64-772C798E70B9}" type="pres">
      <dgm:prSet presAssocID="{6BC2ED2C-D82A-4DDC-9952-21C01BC356EC}" presName="composite2" presStyleCnt="0"/>
      <dgm:spPr/>
    </dgm:pt>
    <dgm:pt modelId="{A830A53E-F5BB-4B9D-B0EB-5A0D3D0A2908}" type="pres">
      <dgm:prSet presAssocID="{6BC2ED2C-D82A-4DDC-9952-21C01BC356EC}" presName="background2" presStyleLbl="node2" presStyleIdx="0" presStyleCnt="2"/>
      <dgm:spPr/>
    </dgm:pt>
    <dgm:pt modelId="{9CD5ABB1-286A-4C79-9DC4-87C56A69C9F8}" type="pres">
      <dgm:prSet presAssocID="{6BC2ED2C-D82A-4DDC-9952-21C01BC356E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4A53C6-6137-4FF5-9A46-DD4CC39D4269}" type="pres">
      <dgm:prSet presAssocID="{6BC2ED2C-D82A-4DDC-9952-21C01BC356EC}" presName="hierChild3" presStyleCnt="0"/>
      <dgm:spPr/>
    </dgm:pt>
    <dgm:pt modelId="{4C7FA341-8BC9-4B34-B553-CBEF0D643196}" type="pres">
      <dgm:prSet presAssocID="{19D36144-B793-401F-87BC-4524348E3BE7}" presName="Name10" presStyleLbl="parChTrans1D2" presStyleIdx="1" presStyleCnt="2"/>
      <dgm:spPr/>
    </dgm:pt>
    <dgm:pt modelId="{72BA2CD5-89C2-4001-9ACB-33089C4BFB6F}" type="pres">
      <dgm:prSet presAssocID="{79F5C39C-248C-4951-B3AB-DA51BEBC9052}" presName="hierRoot2" presStyleCnt="0"/>
      <dgm:spPr/>
    </dgm:pt>
    <dgm:pt modelId="{31F3E89D-C62B-4106-A907-22BEFE3152BD}" type="pres">
      <dgm:prSet presAssocID="{79F5C39C-248C-4951-B3AB-DA51BEBC9052}" presName="composite2" presStyleCnt="0"/>
      <dgm:spPr/>
    </dgm:pt>
    <dgm:pt modelId="{1DA9A2D4-E28E-4932-B878-7E770C8904F7}" type="pres">
      <dgm:prSet presAssocID="{79F5C39C-248C-4951-B3AB-DA51BEBC9052}" presName="background2" presStyleLbl="node2" presStyleIdx="1" presStyleCnt="2"/>
      <dgm:spPr/>
    </dgm:pt>
    <dgm:pt modelId="{568E158F-D5FF-463E-BCF3-FF88F9A48EEA}" type="pres">
      <dgm:prSet presAssocID="{79F5C39C-248C-4951-B3AB-DA51BEBC905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90E587-A8A2-4F38-BE06-F141F7D609FC}" type="pres">
      <dgm:prSet presAssocID="{79F5C39C-248C-4951-B3AB-DA51BEBC9052}" presName="hierChild3" presStyleCnt="0"/>
      <dgm:spPr/>
    </dgm:pt>
  </dgm:ptLst>
  <dgm:cxnLst>
    <dgm:cxn modelId="{E0A090E6-47C1-42AD-9C2A-F24BD2DB073B}" srcId="{E19F73B5-0200-42B5-A258-70BC89F6ECAD}" destId="{76CF17DB-5FA8-4F80-81F7-5297AC8C0AF8}" srcOrd="0" destOrd="0" parTransId="{5C0D0944-494F-4956-9306-A002572B5171}" sibTransId="{1D958476-13F9-4E06-BAA9-E21E2AAD61EB}"/>
    <dgm:cxn modelId="{D020A47D-EF90-4CC0-85A6-9EB8BE174FD1}" type="presOf" srcId="{6CF889D2-6B1C-496F-9712-08E99B397F14}" destId="{EE427114-71F4-456F-9FE6-F7E93BA8D20D}" srcOrd="0" destOrd="0" presId="urn:microsoft.com/office/officeart/2005/8/layout/hierarchy1"/>
    <dgm:cxn modelId="{75D29581-AA0D-4C54-AF9B-D420BBF70320}" type="presOf" srcId="{79F5C39C-248C-4951-B3AB-DA51BEBC9052}" destId="{568E158F-D5FF-463E-BCF3-FF88F9A48EEA}" srcOrd="0" destOrd="0" presId="urn:microsoft.com/office/officeart/2005/8/layout/hierarchy1"/>
    <dgm:cxn modelId="{4FD513F3-3960-4697-B4BF-CF0484118BDE}" srcId="{76CF17DB-5FA8-4F80-81F7-5297AC8C0AF8}" destId="{79F5C39C-248C-4951-B3AB-DA51BEBC9052}" srcOrd="1" destOrd="0" parTransId="{19D36144-B793-401F-87BC-4524348E3BE7}" sibTransId="{2C9CF821-B816-4FF0-AEDF-5517E48BE918}"/>
    <dgm:cxn modelId="{966B1351-D7C1-4418-9945-4ED50172338C}" type="presOf" srcId="{19D36144-B793-401F-87BC-4524348E3BE7}" destId="{4C7FA341-8BC9-4B34-B553-CBEF0D643196}" srcOrd="0" destOrd="0" presId="urn:microsoft.com/office/officeart/2005/8/layout/hierarchy1"/>
    <dgm:cxn modelId="{A9CA9663-ED40-40CB-A293-8954BC59ACFD}" type="presOf" srcId="{76CF17DB-5FA8-4F80-81F7-5297AC8C0AF8}" destId="{4EB38860-EC81-4A6E-B97B-74E5D2C9D9D5}" srcOrd="0" destOrd="0" presId="urn:microsoft.com/office/officeart/2005/8/layout/hierarchy1"/>
    <dgm:cxn modelId="{992FEAF6-0D4F-4931-83D0-734F44CF63DA}" type="presOf" srcId="{6BC2ED2C-D82A-4DDC-9952-21C01BC356EC}" destId="{9CD5ABB1-286A-4C79-9DC4-87C56A69C9F8}" srcOrd="0" destOrd="0" presId="urn:microsoft.com/office/officeart/2005/8/layout/hierarchy1"/>
    <dgm:cxn modelId="{AAC57D8E-7B9E-4A5A-BD64-96ED82CC25DE}" type="presOf" srcId="{E19F73B5-0200-42B5-A258-70BC89F6ECAD}" destId="{22513601-3A09-460E-A55F-E24B609A581A}" srcOrd="0" destOrd="0" presId="urn:microsoft.com/office/officeart/2005/8/layout/hierarchy1"/>
    <dgm:cxn modelId="{D3EAEB27-A35D-403E-8C20-15EB54880A59}" srcId="{76CF17DB-5FA8-4F80-81F7-5297AC8C0AF8}" destId="{6BC2ED2C-D82A-4DDC-9952-21C01BC356EC}" srcOrd="0" destOrd="0" parTransId="{6CF889D2-6B1C-496F-9712-08E99B397F14}" sibTransId="{3D000C98-ADE7-4D15-A1E9-260B4BE0F932}"/>
    <dgm:cxn modelId="{2BB2F99D-9FFC-4210-B38F-52D529736828}" type="presParOf" srcId="{22513601-3A09-460E-A55F-E24B609A581A}" destId="{6878FB08-6701-426C-9AD8-2982D6D4A601}" srcOrd="0" destOrd="0" presId="urn:microsoft.com/office/officeart/2005/8/layout/hierarchy1"/>
    <dgm:cxn modelId="{709BF99B-C1C2-4CD9-A48E-AFBF1D315612}" type="presParOf" srcId="{6878FB08-6701-426C-9AD8-2982D6D4A601}" destId="{6C93135B-1F5E-429C-9B74-09A7EC5DAA97}" srcOrd="0" destOrd="0" presId="urn:microsoft.com/office/officeart/2005/8/layout/hierarchy1"/>
    <dgm:cxn modelId="{9BD549ED-2E60-4CEB-A8B1-5E28D9FBA8D8}" type="presParOf" srcId="{6C93135B-1F5E-429C-9B74-09A7EC5DAA97}" destId="{6646B0EB-B639-4194-A747-70A7E7A3F8A2}" srcOrd="0" destOrd="0" presId="urn:microsoft.com/office/officeart/2005/8/layout/hierarchy1"/>
    <dgm:cxn modelId="{4C5F81B3-01F4-47D3-BEBC-61E9102FFFEF}" type="presParOf" srcId="{6C93135B-1F5E-429C-9B74-09A7EC5DAA97}" destId="{4EB38860-EC81-4A6E-B97B-74E5D2C9D9D5}" srcOrd="1" destOrd="0" presId="urn:microsoft.com/office/officeart/2005/8/layout/hierarchy1"/>
    <dgm:cxn modelId="{1D53DA58-72FB-4C5C-A677-80AB83D862D9}" type="presParOf" srcId="{6878FB08-6701-426C-9AD8-2982D6D4A601}" destId="{9E420F9C-791A-4997-9A26-F12D6324058B}" srcOrd="1" destOrd="0" presId="urn:microsoft.com/office/officeart/2005/8/layout/hierarchy1"/>
    <dgm:cxn modelId="{8AF2D2E3-10F6-4BDB-B39F-1E6D8BF4C735}" type="presParOf" srcId="{9E420F9C-791A-4997-9A26-F12D6324058B}" destId="{EE427114-71F4-456F-9FE6-F7E93BA8D20D}" srcOrd="0" destOrd="0" presId="urn:microsoft.com/office/officeart/2005/8/layout/hierarchy1"/>
    <dgm:cxn modelId="{0892C39E-07E3-487E-A591-DF437BA58D0F}" type="presParOf" srcId="{9E420F9C-791A-4997-9A26-F12D6324058B}" destId="{753EE8E2-A7F4-434B-977C-65259C1D08E8}" srcOrd="1" destOrd="0" presId="urn:microsoft.com/office/officeart/2005/8/layout/hierarchy1"/>
    <dgm:cxn modelId="{B7828E2F-D2F8-4DCA-B8B0-2973556E0946}" type="presParOf" srcId="{753EE8E2-A7F4-434B-977C-65259C1D08E8}" destId="{35C46FC1-A567-46A9-9F64-772C798E70B9}" srcOrd="0" destOrd="0" presId="urn:microsoft.com/office/officeart/2005/8/layout/hierarchy1"/>
    <dgm:cxn modelId="{7F568835-5521-44F6-8698-C20F34931503}" type="presParOf" srcId="{35C46FC1-A567-46A9-9F64-772C798E70B9}" destId="{A830A53E-F5BB-4B9D-B0EB-5A0D3D0A2908}" srcOrd="0" destOrd="0" presId="urn:microsoft.com/office/officeart/2005/8/layout/hierarchy1"/>
    <dgm:cxn modelId="{BF2F05D5-C095-4AF8-9E87-3BCB3772B591}" type="presParOf" srcId="{35C46FC1-A567-46A9-9F64-772C798E70B9}" destId="{9CD5ABB1-286A-4C79-9DC4-87C56A69C9F8}" srcOrd="1" destOrd="0" presId="urn:microsoft.com/office/officeart/2005/8/layout/hierarchy1"/>
    <dgm:cxn modelId="{02457EB5-59F8-44CA-AA0D-A5EBB1FB07E4}" type="presParOf" srcId="{753EE8E2-A7F4-434B-977C-65259C1D08E8}" destId="{C74A53C6-6137-4FF5-9A46-DD4CC39D4269}" srcOrd="1" destOrd="0" presId="urn:microsoft.com/office/officeart/2005/8/layout/hierarchy1"/>
    <dgm:cxn modelId="{2516CB62-2C69-43DE-8BB2-8014F8143605}" type="presParOf" srcId="{9E420F9C-791A-4997-9A26-F12D6324058B}" destId="{4C7FA341-8BC9-4B34-B553-CBEF0D643196}" srcOrd="2" destOrd="0" presId="urn:microsoft.com/office/officeart/2005/8/layout/hierarchy1"/>
    <dgm:cxn modelId="{3996B937-0B06-4D7C-AD28-381D4A136A99}" type="presParOf" srcId="{9E420F9C-791A-4997-9A26-F12D6324058B}" destId="{72BA2CD5-89C2-4001-9ACB-33089C4BFB6F}" srcOrd="3" destOrd="0" presId="urn:microsoft.com/office/officeart/2005/8/layout/hierarchy1"/>
    <dgm:cxn modelId="{A75AD964-9597-4E73-AC3E-617B2E6D3294}" type="presParOf" srcId="{72BA2CD5-89C2-4001-9ACB-33089C4BFB6F}" destId="{31F3E89D-C62B-4106-A907-22BEFE3152BD}" srcOrd="0" destOrd="0" presId="urn:microsoft.com/office/officeart/2005/8/layout/hierarchy1"/>
    <dgm:cxn modelId="{703AC7D7-21B6-4CCB-8071-75FA2E8D0A12}" type="presParOf" srcId="{31F3E89D-C62B-4106-A907-22BEFE3152BD}" destId="{1DA9A2D4-E28E-4932-B878-7E770C8904F7}" srcOrd="0" destOrd="0" presId="urn:microsoft.com/office/officeart/2005/8/layout/hierarchy1"/>
    <dgm:cxn modelId="{5EE6FB45-C909-4840-AF5F-9E148869CCB4}" type="presParOf" srcId="{31F3E89D-C62B-4106-A907-22BEFE3152BD}" destId="{568E158F-D5FF-463E-BCF3-FF88F9A48EEA}" srcOrd="1" destOrd="0" presId="urn:microsoft.com/office/officeart/2005/8/layout/hierarchy1"/>
    <dgm:cxn modelId="{3CFD6B0F-AA6D-438B-8751-BF70CEC6E33A}" type="presParOf" srcId="{72BA2CD5-89C2-4001-9ACB-33089C4BFB6F}" destId="{3E90E587-A8A2-4F38-BE06-F141F7D609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FA341-8BC9-4B34-B553-CBEF0D643196}">
      <dsp:nvSpPr>
        <dsp:cNvPr id="0" name=""/>
        <dsp:cNvSpPr/>
      </dsp:nvSpPr>
      <dsp:spPr>
        <a:xfrm>
          <a:off x="3650587" y="1980747"/>
          <a:ext cx="1905952" cy="9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135"/>
              </a:lnTo>
              <a:lnTo>
                <a:pt x="1905952" y="618135"/>
              </a:lnTo>
              <a:lnTo>
                <a:pt x="1905952" y="9070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27114-71F4-456F-9FE6-F7E93BA8D20D}">
      <dsp:nvSpPr>
        <dsp:cNvPr id="0" name=""/>
        <dsp:cNvSpPr/>
      </dsp:nvSpPr>
      <dsp:spPr>
        <a:xfrm>
          <a:off x="1744634" y="1980747"/>
          <a:ext cx="1905952" cy="907060"/>
        </a:xfrm>
        <a:custGeom>
          <a:avLst/>
          <a:gdLst/>
          <a:ahLst/>
          <a:cxnLst/>
          <a:rect l="0" t="0" r="0" b="0"/>
          <a:pathLst>
            <a:path>
              <a:moveTo>
                <a:pt x="1905952" y="0"/>
              </a:moveTo>
              <a:lnTo>
                <a:pt x="1905952" y="618135"/>
              </a:lnTo>
              <a:lnTo>
                <a:pt x="0" y="618135"/>
              </a:lnTo>
              <a:lnTo>
                <a:pt x="0" y="9070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6B0EB-B639-4194-A747-70A7E7A3F8A2}">
      <dsp:nvSpPr>
        <dsp:cNvPr id="0" name=""/>
        <dsp:cNvSpPr/>
      </dsp:nvSpPr>
      <dsp:spPr>
        <a:xfrm>
          <a:off x="2091170" y="288"/>
          <a:ext cx="3118832" cy="1980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38860-EC81-4A6E-B97B-74E5D2C9D9D5}">
      <dsp:nvSpPr>
        <dsp:cNvPr id="0" name=""/>
        <dsp:cNvSpPr/>
      </dsp:nvSpPr>
      <dsp:spPr>
        <a:xfrm>
          <a:off x="2437707" y="329498"/>
          <a:ext cx="3118832" cy="198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Приобретение оборудования и подключение к ФИС ФРДО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5713" y="387504"/>
        <a:ext cx="3002820" cy="1864446"/>
      </dsp:txXfrm>
    </dsp:sp>
    <dsp:sp modelId="{A830A53E-F5BB-4B9D-B0EB-5A0D3D0A2908}">
      <dsp:nvSpPr>
        <dsp:cNvPr id="0" name=""/>
        <dsp:cNvSpPr/>
      </dsp:nvSpPr>
      <dsp:spPr>
        <a:xfrm>
          <a:off x="185218" y="2887807"/>
          <a:ext cx="3118832" cy="1980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5ABB1-286A-4C79-9DC4-87C56A69C9F8}">
      <dsp:nvSpPr>
        <dsp:cNvPr id="0" name=""/>
        <dsp:cNvSpPr/>
      </dsp:nvSpPr>
      <dsp:spPr>
        <a:xfrm>
          <a:off x="531754" y="3217017"/>
          <a:ext cx="3118832" cy="198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Организация работы по заполнению шаблонов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EXCEL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9760" y="3275023"/>
        <a:ext cx="3002820" cy="1864446"/>
      </dsp:txXfrm>
    </dsp:sp>
    <dsp:sp modelId="{1DA9A2D4-E28E-4932-B878-7E770C8904F7}">
      <dsp:nvSpPr>
        <dsp:cNvPr id="0" name=""/>
        <dsp:cNvSpPr/>
      </dsp:nvSpPr>
      <dsp:spPr>
        <a:xfrm>
          <a:off x="3997123" y="2887807"/>
          <a:ext cx="3118832" cy="1980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E158F-D5FF-463E-BCF3-FF88F9A48EEA}">
      <dsp:nvSpPr>
        <dsp:cNvPr id="0" name=""/>
        <dsp:cNvSpPr/>
      </dsp:nvSpPr>
      <dsp:spPr>
        <a:xfrm>
          <a:off x="4343660" y="3217017"/>
          <a:ext cx="3118832" cy="198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Получение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парольно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-ключевой информации и ЭЦП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1666" y="3275023"/>
        <a:ext cx="3002820" cy="1864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1B12-0A23-4833-BEC3-60EBC58C051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C933F-97FF-46D3-BFAE-02A87E6086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111B12-0A23-4833-BEC3-60EBC58C051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4C933F-97FF-46D3-BFAE-02A87E60863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2279" y="1717964"/>
            <a:ext cx="7249616" cy="25109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работе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федеральной информационной системе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Федеральный реестр сведений о документах об образовании и (или)о квалификации, документах об обучении»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(ФИС ФРДО)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0375" y="5856302"/>
            <a:ext cx="455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Краснодар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марта 2018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5673" y="4294909"/>
            <a:ext cx="656705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Подсистема сбора данных о среднем профессиональном образовании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" y="1123950"/>
            <a:ext cx="9122569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35249" r="4083" b="41865"/>
          <a:stretch/>
        </p:blipFill>
        <p:spPr>
          <a:xfrm>
            <a:off x="1295399" y="4305301"/>
            <a:ext cx="6162676" cy="2263748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25940" y="247543"/>
            <a:ext cx="7498080" cy="47108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ФИС ФРДО подсистема сбора данных о среднем общем образовании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:\ФРДО\ЛК ФРДО организаци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-1" r="11492" b="31487"/>
          <a:stretch/>
        </p:blipFill>
        <p:spPr bwMode="auto">
          <a:xfrm>
            <a:off x="0" y="1527806"/>
            <a:ext cx="9021170" cy="445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5403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Установка связи с ОО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6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933" y="0"/>
            <a:ext cx="7498080" cy="65722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Поиск ОО в реестре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P:\СКТТ\ЛК ФРДОпоиск Л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63324" r="28612" b="7653"/>
          <a:stretch/>
        </p:blipFill>
        <p:spPr bwMode="auto">
          <a:xfrm>
            <a:off x="220115" y="2409823"/>
            <a:ext cx="4688385" cy="17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:\СКТТ\ЛК ФРДО нашли ОО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7" t="18492" r="33651" b="18925"/>
          <a:stretch/>
        </p:blipFill>
        <p:spPr bwMode="auto">
          <a:xfrm>
            <a:off x="4974134" y="914398"/>
            <a:ext cx="4169865" cy="43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9408" y="112713"/>
            <a:ext cx="7498080" cy="8302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Создание новой ОО в реестре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P:\СКТТ\ЛК ФРДО нашли О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1" t="14593" r="33764" b="30257"/>
          <a:stretch/>
        </p:blipFill>
        <p:spPr bwMode="auto">
          <a:xfrm>
            <a:off x="2352674" y="1323975"/>
            <a:ext cx="5734051" cy="52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50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1338264"/>
            <a:ext cx="9033164" cy="36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25940" y="247543"/>
            <a:ext cx="7498080" cy="47108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ФИС ФРДО подсистема сбора данных о среднем общем образовании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9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56" y="0"/>
            <a:ext cx="7498080" cy="6687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Вкладка «Пакеты документов»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H:\ФРДО\ЛК ФРДО паке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3214" r="5531" b="7812"/>
          <a:stretch/>
        </p:blipFill>
        <p:spPr bwMode="auto">
          <a:xfrm>
            <a:off x="-1" y="1746911"/>
            <a:ext cx="9144001" cy="511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31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"/>
            <a:ext cx="7498080" cy="51435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Создание пакета документов</a:t>
            </a:r>
            <a:endParaRPr lang="ru-RU" sz="3200" dirty="0"/>
          </a:p>
        </p:txBody>
      </p:sp>
      <p:pic>
        <p:nvPicPr>
          <p:cNvPr id="14338" name="Picture 2" descr="H:\ФРДО\ЛК ФРДОзагрузка в паке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r="3541" b="26296"/>
          <a:stretch/>
        </p:blipFill>
        <p:spPr bwMode="auto">
          <a:xfrm>
            <a:off x="-1" y="2743200"/>
            <a:ext cx="9058275" cy="398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:\ФРДО\ЛК ФРДО пакет создание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0" t="40185" r="26875" b="23334"/>
          <a:stretch/>
        </p:blipFill>
        <p:spPr bwMode="auto">
          <a:xfrm>
            <a:off x="1143000" y="695325"/>
            <a:ext cx="37623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023" y="112713"/>
            <a:ext cx="7498080" cy="849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Загрузка подготовленного пакета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:\ФРДО\ЛК ФРДО выбор файл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2" t="35037" r="28730" b="32168"/>
          <a:stretch/>
        </p:blipFill>
        <p:spPr bwMode="auto">
          <a:xfrm>
            <a:off x="1034471" y="1579418"/>
            <a:ext cx="4703372" cy="20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ФРДО\ЛК ФРДО выбор файла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63655" r="17383" b="14688"/>
          <a:stretch/>
        </p:blipFill>
        <p:spPr bwMode="auto">
          <a:xfrm>
            <a:off x="1531760" y="4300343"/>
            <a:ext cx="7570911" cy="196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0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909" y="110865"/>
            <a:ext cx="7498080" cy="83083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 загрузки из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EXCEL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:\ФРДО\ЛК ФРДО выбор файла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1" t="37062" r="29865" b="24610"/>
          <a:stretch/>
        </p:blipFill>
        <p:spPr bwMode="auto">
          <a:xfrm>
            <a:off x="1219201" y="1244380"/>
            <a:ext cx="4413492" cy="236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ФРДО\ЛК ФРДО выбор файла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0" t="37633" r="30544" b="21817"/>
          <a:stretch/>
        </p:blipFill>
        <p:spPr bwMode="auto">
          <a:xfrm>
            <a:off x="4439503" y="3685180"/>
            <a:ext cx="4456847" cy="25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0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883" y="0"/>
            <a:ext cx="7498080" cy="8191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Выясняем причину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:\ФРДО\ЛК ФРДО выбор файла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761" r="3333" b="19894"/>
          <a:stretch/>
        </p:blipFill>
        <p:spPr bwMode="auto">
          <a:xfrm>
            <a:off x="-8795" y="2009774"/>
            <a:ext cx="910736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3128"/>
            <a:ext cx="7498080" cy="56341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работы с ФИС ФРДО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16150080"/>
              </p:ext>
            </p:extLst>
          </p:nvPr>
        </p:nvGraphicFramePr>
        <p:xfrm>
          <a:off x="1274617" y="935181"/>
          <a:ext cx="7647711" cy="519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79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695" y="0"/>
            <a:ext cx="7498080" cy="5715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над ошибками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:\ФРДО\ЛК ФРДО данные редактировани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6147" r="14653" b="6096"/>
          <a:stretch/>
        </p:blipFill>
        <p:spPr bwMode="auto">
          <a:xfrm>
            <a:off x="1133475" y="866775"/>
            <a:ext cx="7734300" cy="533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:\ФРДО\ЛК ФРДО сохранить файл подпис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t="34220" r="29092" b="14243"/>
          <a:stretch/>
        </p:blipFill>
        <p:spPr bwMode="auto">
          <a:xfrm>
            <a:off x="1093931" y="1238536"/>
            <a:ext cx="3906982" cy="26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ФРДО\ЛК ФРДО сохранить файл подпись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r="53138" b="54262"/>
          <a:stretch/>
        </p:blipFill>
        <p:spPr bwMode="auto">
          <a:xfrm>
            <a:off x="4184072" y="3541622"/>
            <a:ext cx="4645891" cy="30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:\ФРДО\ЛК ФРДО сохранить файл подпись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" r="64723" b="69821"/>
          <a:stretch/>
        </p:blipFill>
        <p:spPr bwMode="auto">
          <a:xfrm>
            <a:off x="0" y="80039"/>
            <a:ext cx="4798243" cy="29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ФРДО\ЛК ФРДО загрузить файл подпись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38922" r="30170" b="21257"/>
          <a:stretch/>
        </p:blipFill>
        <p:spPr bwMode="auto">
          <a:xfrm>
            <a:off x="1887968" y="2115442"/>
            <a:ext cx="4371976" cy="244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ФРДО\ЛК ФРДО загрузить файл подпись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9216" r="30101" b="7091"/>
          <a:stretch/>
        </p:blipFill>
        <p:spPr bwMode="auto">
          <a:xfrm>
            <a:off x="5002080" y="3832514"/>
            <a:ext cx="4077829" cy="30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383" y="0"/>
            <a:ext cx="7498080" cy="61912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 загрузки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P:\СКТТ\ЛК ФРДОпакет подписа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28666" r="21425" b="27203"/>
          <a:stretch/>
        </p:blipFill>
        <p:spPr bwMode="auto">
          <a:xfrm>
            <a:off x="0" y="1866899"/>
            <a:ext cx="9147246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25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Вкладка</a:t>
            </a:r>
            <a:r>
              <a:rPr lang="ru-RU" sz="32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«Уведомления»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:\ФРДО\ЛК ФРДОуведомлени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24161" r="3020"/>
          <a:stretch/>
        </p:blipFill>
        <p:spPr bwMode="auto">
          <a:xfrm>
            <a:off x="130930" y="1943100"/>
            <a:ext cx="901307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0237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Очеты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:\ФРДО\ЛК ФРДОотче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0" t="29220" r="19187" b="15042"/>
          <a:stretch/>
        </p:blipFill>
        <p:spPr bwMode="auto">
          <a:xfrm>
            <a:off x="808671" y="1628775"/>
            <a:ext cx="8192454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033" y="0"/>
            <a:ext cx="7498080" cy="9048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Графики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:\ФРДО\ЛК ФРДОграфик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t="29165" r="23412" b="6066"/>
          <a:stretch/>
        </p:blipFill>
        <p:spPr bwMode="auto">
          <a:xfrm>
            <a:off x="1112448" y="1184573"/>
            <a:ext cx="7593402" cy="460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00864" y="214901"/>
            <a:ext cx="8043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Для подключения к сети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3608 по схеме 1 вариант 2 необходимо предоставить следующие документы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-5934079" y="248023"/>
            <a:ext cx="7368325" cy="7368325"/>
          </a:xfrm>
          <a:prstGeom prst="blockArc">
            <a:avLst>
              <a:gd name="adj1" fmla="val 18900000"/>
              <a:gd name="adj2" fmla="val 2700000"/>
              <a:gd name="adj3" fmla="val 29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635546" y="1443874"/>
            <a:ext cx="8117930" cy="497508"/>
          </a:xfrm>
          <a:custGeom>
            <a:avLst/>
            <a:gdLst>
              <a:gd name="connsiteX0" fmla="*/ 0 w 8255859"/>
              <a:gd name="connsiteY0" fmla="*/ 0 h 497508"/>
              <a:gd name="connsiteX1" fmla="*/ 8255859 w 8255859"/>
              <a:gd name="connsiteY1" fmla="*/ 0 h 497508"/>
              <a:gd name="connsiteX2" fmla="*/ 8255859 w 8255859"/>
              <a:gd name="connsiteY2" fmla="*/ 497508 h 497508"/>
              <a:gd name="connsiteX3" fmla="*/ 0 w 8255859"/>
              <a:gd name="connsiteY3" fmla="*/ 497508 h 497508"/>
              <a:gd name="connsiteX4" fmla="*/ 0 w 8255859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859" h="497508">
                <a:moveTo>
                  <a:pt x="0" y="0"/>
                </a:moveTo>
                <a:lnTo>
                  <a:pt x="8255859" y="0"/>
                </a:lnTo>
                <a:lnTo>
                  <a:pt x="8255859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Заполнение шаблонов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EXCEL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4602" y="1381686"/>
            <a:ext cx="621886" cy="6218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1202113" y="2439330"/>
            <a:ext cx="7681874" cy="497508"/>
          </a:xfrm>
          <a:custGeom>
            <a:avLst/>
            <a:gdLst>
              <a:gd name="connsiteX0" fmla="*/ 0 w 7805320"/>
              <a:gd name="connsiteY0" fmla="*/ 0 h 497508"/>
              <a:gd name="connsiteX1" fmla="*/ 7805320 w 7805320"/>
              <a:gd name="connsiteY1" fmla="*/ 0 h 497508"/>
              <a:gd name="connsiteX2" fmla="*/ 7805320 w 7805320"/>
              <a:gd name="connsiteY2" fmla="*/ 497508 h 497508"/>
              <a:gd name="connsiteX3" fmla="*/ 0 w 7805320"/>
              <a:gd name="connsiteY3" fmla="*/ 497508 h 497508"/>
              <a:gd name="connsiteX4" fmla="*/ 0 w 7805320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320" h="497508">
                <a:moveTo>
                  <a:pt x="0" y="0"/>
                </a:moveTo>
                <a:lnTo>
                  <a:pt x="7805320" y="0"/>
                </a:lnTo>
                <a:lnTo>
                  <a:pt x="7805320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Проверка шаблона, подготовка к выгрузке (правильность заполнения, и наименования шаблона: ОГРН-ИНН-ХХХХХХХ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91170" y="2377141"/>
            <a:ext cx="621886" cy="6218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1325560" y="3375516"/>
            <a:ext cx="7558427" cy="497508"/>
          </a:xfrm>
          <a:custGeom>
            <a:avLst/>
            <a:gdLst>
              <a:gd name="connsiteX0" fmla="*/ 0 w 7558427"/>
              <a:gd name="connsiteY0" fmla="*/ 0 h 497508"/>
              <a:gd name="connsiteX1" fmla="*/ 7558427 w 7558427"/>
              <a:gd name="connsiteY1" fmla="*/ 0 h 497508"/>
              <a:gd name="connsiteX2" fmla="*/ 7558427 w 7558427"/>
              <a:gd name="connsiteY2" fmla="*/ 497508 h 497508"/>
              <a:gd name="connsiteX3" fmla="*/ 0 w 7558427"/>
              <a:gd name="connsiteY3" fmla="*/ 497508 h 497508"/>
              <a:gd name="connsiteX4" fmla="*/ 0 w 7558427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8427" h="497508">
                <a:moveTo>
                  <a:pt x="0" y="0"/>
                </a:moveTo>
                <a:lnTo>
                  <a:pt x="7558427" y="0"/>
                </a:lnTo>
                <a:lnTo>
                  <a:pt x="7558427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Вход в систему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Установление связи с ОО (однократно при первом входе или после разрыва связи с ОО)</a:t>
            </a: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14617" y="3313328"/>
            <a:ext cx="621886" cy="6218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>
          <a:xfrm>
            <a:off x="1404390" y="4291354"/>
            <a:ext cx="7479597" cy="718338"/>
          </a:xfrm>
          <a:custGeom>
            <a:avLst/>
            <a:gdLst>
              <a:gd name="connsiteX0" fmla="*/ 0 w 7479597"/>
              <a:gd name="connsiteY0" fmla="*/ 0 h 718338"/>
              <a:gd name="connsiteX1" fmla="*/ 7479597 w 7479597"/>
              <a:gd name="connsiteY1" fmla="*/ 0 h 718338"/>
              <a:gd name="connsiteX2" fmla="*/ 7479597 w 7479597"/>
              <a:gd name="connsiteY2" fmla="*/ 718338 h 718338"/>
              <a:gd name="connsiteX3" fmla="*/ 0 w 7479597"/>
              <a:gd name="connsiteY3" fmla="*/ 718338 h 718338"/>
              <a:gd name="connsiteX4" fmla="*/ 0 w 7479597"/>
              <a:gd name="connsiteY4" fmla="*/ 0 h 71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9597" h="718338">
                <a:moveTo>
                  <a:pt x="0" y="0"/>
                </a:moveTo>
                <a:lnTo>
                  <a:pt x="7479597" y="0"/>
                </a:lnTo>
                <a:lnTo>
                  <a:pt x="7479597" y="718338"/>
                </a:lnTo>
                <a:lnTo>
                  <a:pt x="0" y="7183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Создание пакета и выгрузка в него заполненного шаблона</a:t>
            </a:r>
            <a:endParaRPr lang="ru-RU" sz="1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93447" y="4339580"/>
            <a:ext cx="621886" cy="6218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 18"/>
          <p:cNvSpPr/>
          <p:nvPr/>
        </p:nvSpPr>
        <p:spPr>
          <a:xfrm>
            <a:off x="1072008" y="5430257"/>
            <a:ext cx="7811979" cy="656218"/>
          </a:xfrm>
          <a:custGeom>
            <a:avLst/>
            <a:gdLst>
              <a:gd name="connsiteX0" fmla="*/ 0 w 7558427"/>
              <a:gd name="connsiteY0" fmla="*/ 0 h 497508"/>
              <a:gd name="connsiteX1" fmla="*/ 7558427 w 7558427"/>
              <a:gd name="connsiteY1" fmla="*/ 0 h 497508"/>
              <a:gd name="connsiteX2" fmla="*/ 7558427 w 7558427"/>
              <a:gd name="connsiteY2" fmla="*/ 497508 h 497508"/>
              <a:gd name="connsiteX3" fmla="*/ 0 w 7558427"/>
              <a:gd name="connsiteY3" fmla="*/ 497508 h 497508"/>
              <a:gd name="connsiteX4" fmla="*/ 0 w 7558427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8427" h="497508">
                <a:moveTo>
                  <a:pt x="0" y="0"/>
                </a:moveTo>
                <a:lnTo>
                  <a:pt x="7558427" y="0"/>
                </a:lnTo>
                <a:lnTo>
                  <a:pt x="7558427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отсутствии ошибок подписание и опубликование пакета, в противном случае исправление ошибок . </a:t>
            </a:r>
            <a:endParaRPr lang="ru-RU" sz="1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52062" y="5368068"/>
            <a:ext cx="621886" cy="6218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314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245" y="2648305"/>
            <a:ext cx="7498080" cy="4900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717" y="0"/>
            <a:ext cx="7498080" cy="5620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Шаблон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ФИС ФРДО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6" r="57191" b="19145"/>
          <a:stretch/>
        </p:blipFill>
        <p:spPr>
          <a:xfrm>
            <a:off x="502799" y="1079700"/>
            <a:ext cx="8215704" cy="3342811"/>
          </a:xfrm>
        </p:spPr>
      </p:pic>
      <p:pic>
        <p:nvPicPr>
          <p:cNvPr id="12290" name="Picture 2" descr="C:\Users\voitenko\Downloads\Шаблон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6" t="34159" r="-110" b="-357"/>
          <a:stretch/>
        </p:blipFill>
        <p:spPr bwMode="auto">
          <a:xfrm>
            <a:off x="-178552" y="4653844"/>
            <a:ext cx="9322551" cy="204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oitenko\Downloads\Шаблон1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2" t="-415" r="138" b="25724"/>
          <a:stretch/>
        </p:blipFill>
        <p:spPr bwMode="auto">
          <a:xfrm>
            <a:off x="0" y="3610887"/>
            <a:ext cx="9297244" cy="245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voitenko\Downloads\Шаблон1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577" r="58956" b="18818"/>
          <a:stretch/>
        </p:blipFill>
        <p:spPr bwMode="auto">
          <a:xfrm>
            <a:off x="2054839" y="828676"/>
            <a:ext cx="5895836" cy="26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61717" y="0"/>
            <a:ext cx="7498080" cy="5620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Шаблон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ФИС ФРДО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990" y="123718"/>
            <a:ext cx="7498080" cy="47108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Регистрация/вход в ФИС ФРДО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7"/>
          <a:stretch/>
        </p:blipFill>
        <p:spPr>
          <a:xfrm>
            <a:off x="75356" y="1363638"/>
            <a:ext cx="9068644" cy="4208487"/>
          </a:xfrm>
        </p:spPr>
      </p:pic>
    </p:spTree>
    <p:extLst>
      <p:ext uri="{BB962C8B-B14F-4D97-AF65-F5344CB8AC3E}">
        <p14:creationId xmlns:p14="http://schemas.microsoft.com/office/powerpoint/2010/main" val="381607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1608" r="11484" b="6683"/>
          <a:stretch/>
        </p:blipFill>
        <p:spPr bwMode="auto">
          <a:xfrm>
            <a:off x="66676" y="1323975"/>
            <a:ext cx="89154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25940" y="247543"/>
            <a:ext cx="7498080" cy="47108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ФИС ФРДО подсистема сбора данных о среднем общем образовании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56" y="0"/>
            <a:ext cx="7498080" cy="6687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Вкладка «Пакеты документов»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H:\ФРДО\ЛК ФРДО паке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3214" r="5531" b="7812"/>
          <a:stretch/>
        </p:blipFill>
        <p:spPr bwMode="auto">
          <a:xfrm>
            <a:off x="9524" y="1194461"/>
            <a:ext cx="9144001" cy="511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93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5403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Вкладка «Образовательные организации»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:\ФРДО\ЛК ФРДО организаци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r="11492" b="18006"/>
          <a:stretch/>
        </p:blipFill>
        <p:spPr bwMode="auto">
          <a:xfrm>
            <a:off x="0" y="1527806"/>
            <a:ext cx="9021170" cy="533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3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r="18775" b="32052"/>
          <a:stretch/>
        </p:blipFill>
        <p:spPr>
          <a:xfrm>
            <a:off x="0" y="1462215"/>
            <a:ext cx="9144000" cy="5395785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49256" y="0"/>
            <a:ext cx="7498080" cy="6687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Вкладка «Уведомления»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1918</TotalTime>
  <Words>195</Words>
  <Application>Microsoft Office PowerPoint</Application>
  <PresentationFormat>Экран (4:3)</PresentationFormat>
  <Paragraphs>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О работе в федеральной информационной системе  «Федеральный реестр сведений о документах об образовании и (или)о квалификации, документах об обучении» (ФИС ФРДО) </vt:lpstr>
      <vt:lpstr>Организация работы с ФИС ФРДО</vt:lpstr>
      <vt:lpstr>Шаблон EXCEL ФИС ФРДО</vt:lpstr>
      <vt:lpstr>Шаблон EXCEL ФИС ФРДО</vt:lpstr>
      <vt:lpstr>Регистрация/вход в ФИС ФРДО</vt:lpstr>
      <vt:lpstr>ФИС ФРДО подсистема сбора данных о среднем общем образовании</vt:lpstr>
      <vt:lpstr>Вкладка «Пакеты документов»</vt:lpstr>
      <vt:lpstr>Вкладка «Образовательные организации»</vt:lpstr>
      <vt:lpstr>Вкладка «Уведомления»</vt:lpstr>
      <vt:lpstr>ФИС ФРДО подсистема сбора данных о среднем общем образовании</vt:lpstr>
      <vt:lpstr>Установка связи с ОО</vt:lpstr>
      <vt:lpstr>Поиск ОО в реестре</vt:lpstr>
      <vt:lpstr>Создание новой ОО в реестре</vt:lpstr>
      <vt:lpstr>ФИС ФРДО подсистема сбора данных о среднем общем образовании</vt:lpstr>
      <vt:lpstr>Вкладка «Пакеты документов»</vt:lpstr>
      <vt:lpstr>Создание пакета документов</vt:lpstr>
      <vt:lpstr>Загрузка подготовленного пакета</vt:lpstr>
      <vt:lpstr>Результат загрузки из EXCEL</vt:lpstr>
      <vt:lpstr>Выясняем причину</vt:lpstr>
      <vt:lpstr>Работа над ошибками</vt:lpstr>
      <vt:lpstr>Презентация PowerPoint</vt:lpstr>
      <vt:lpstr>Презентация PowerPoint</vt:lpstr>
      <vt:lpstr>Результат загрузки</vt:lpstr>
      <vt:lpstr>Вкладка «Уведомления»</vt:lpstr>
      <vt:lpstr>Очеты</vt:lpstr>
      <vt:lpstr>Графики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Войтенко Александр Сергеевич</dc:creator>
  <cp:lastModifiedBy>Войтенко Александр Сергеевич</cp:lastModifiedBy>
  <cp:revision>93</cp:revision>
  <dcterms:created xsi:type="dcterms:W3CDTF">2017-12-12T09:14:30Z</dcterms:created>
  <dcterms:modified xsi:type="dcterms:W3CDTF">2018-03-22T11:18:16Z</dcterms:modified>
</cp:coreProperties>
</file>